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1" r:id="rId4"/>
  </p:sldMasterIdLst>
  <p:notesMasterIdLst>
    <p:notesMasterId r:id="rId6"/>
  </p:notesMasterIdLst>
  <p:sldIdLst>
    <p:sldId id="94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2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o Manson (DYNAMICS CRM)" initials="LM(C" lastIdx="8" clrIdx="6"/>
  <p:cmAuthor id="1" name="Steve Heuring" initials="SH" lastIdx="12" clrIdx="0"/>
  <p:cmAuthor id="8" name="Mandy Maxwell" initials="MM" lastIdx="21" clrIdx="7"/>
  <p:cmAuthor id="2" name="Steve Heuring (Audienz LLC)" initials="SH(L" lastIdx="264" clrIdx="1"/>
  <p:cmAuthor id="9" name="Alex Mueller (Audienz LLC)" initials="AM(L" lastIdx="18" clrIdx="8"/>
  <p:cmAuthor id="3" name="Maureen" initials="M" lastIdx="2" clrIdx="2"/>
  <p:cmAuthor id="10" name="Marc" initials="M" lastIdx="3" clrIdx="9"/>
  <p:cmAuthor id="4" name="Hubert  Fancon [Chillibreeze]" initials="HF[" lastIdx="1" clrIdx="3"/>
  <p:cmAuthor id="11" name="Kathryn Courtney" initials="KC" lastIdx="15" clrIdx="10">
    <p:extLst>
      <p:ext uri="{19B8F6BF-5375-455C-9EA6-DF929625EA0E}">
        <p15:presenceInfo xmlns:p15="http://schemas.microsoft.com/office/powerpoint/2012/main" userId="Kathryn Courtney" providerId="None"/>
      </p:ext>
    </p:extLst>
  </p:cmAuthor>
  <p:cmAuthor id="5" name="Andrea De'Osuna" initials="AD" lastIdx="3" clrIdx="4"/>
  <p:cmAuthor id="6" name="Jennifer Dorsey" initials="JD"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600"/>
    <a:srgbClr val="7FBA00"/>
    <a:srgbClr val="139113"/>
    <a:srgbClr val="0078D7"/>
    <a:srgbClr val="D060C3"/>
    <a:srgbClr val="007233"/>
    <a:srgbClr val="FFFFFF"/>
    <a:srgbClr val="F2F2F2"/>
    <a:srgbClr val="107C1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7E885-42C8-4082-8E2F-BDF400D1F007}" v="1" dt="2020-07-08T18:53:00.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5" d="100"/>
          <a:sy n="55" d="100"/>
        </p:scale>
        <p:origin x="1004" y="40"/>
      </p:cViewPr>
      <p:guideLst>
        <p:guide orient="horz" pos="3696"/>
        <p:guide pos="26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Lisa Newman" userId="9c8cba21-67a1-4aa9-98ba-c4ca1eda0aa0" providerId="ADAL" clId="{5407E885-42C8-4082-8E2F-BDF400D1F007}"/>
    <pc:docChg chg="modSld">
      <pc:chgData name="Mary Lisa Newman" userId="9c8cba21-67a1-4aa9-98ba-c4ca1eda0aa0" providerId="ADAL" clId="{5407E885-42C8-4082-8E2F-BDF400D1F007}" dt="2020-07-08T18:53:00.208" v="0" actId="13926"/>
      <pc:docMkLst>
        <pc:docMk/>
      </pc:docMkLst>
      <pc:sldChg chg="modSp">
        <pc:chgData name="Mary Lisa Newman" userId="9c8cba21-67a1-4aa9-98ba-c4ca1eda0aa0" providerId="ADAL" clId="{5407E885-42C8-4082-8E2F-BDF400D1F007}" dt="2020-07-08T18:53:00.208" v="0" actId="13926"/>
        <pc:sldMkLst>
          <pc:docMk/>
          <pc:sldMk cId="2270611574" sldId="949"/>
        </pc:sldMkLst>
        <pc:spChg chg="mod">
          <ac:chgData name="Mary Lisa Newman" userId="9c8cba21-67a1-4aa9-98ba-c4ca1eda0aa0" providerId="ADAL" clId="{5407E885-42C8-4082-8E2F-BDF400D1F007}" dt="2020-07-08T18:53:00.208" v="0" actId="13926"/>
          <ac:spMkLst>
            <pc:docMk/>
            <pc:sldMk cId="2270611574" sldId="949"/>
            <ac:spMk id="3" creationId="{00000000-0000-0000-0000-000000000000}"/>
          </ac:spMkLst>
        </pc:spChg>
        <pc:spChg chg="mod">
          <ac:chgData name="Mary Lisa Newman" userId="9c8cba21-67a1-4aa9-98ba-c4ca1eda0aa0" providerId="ADAL" clId="{5407E885-42C8-4082-8E2F-BDF400D1F007}" dt="2020-07-08T18:53:00.208" v="0" actId="13926"/>
          <ac:spMkLst>
            <pc:docMk/>
            <pc:sldMk cId="2270611574" sldId="949"/>
            <ac:spMk id="35" creationId="{71D2781D-1C93-4957-A5C6-0EA09F59D93B}"/>
          </ac:spMkLst>
        </pc:spChg>
        <pc:spChg chg="mod">
          <ac:chgData name="Mary Lisa Newman" userId="9c8cba21-67a1-4aa9-98ba-c4ca1eda0aa0" providerId="ADAL" clId="{5407E885-42C8-4082-8E2F-BDF400D1F007}" dt="2020-07-08T18:53:00.208" v="0" actId="13926"/>
          <ac:spMkLst>
            <pc:docMk/>
            <pc:sldMk cId="2270611574" sldId="949"/>
            <ac:spMk id="36" creationId="{97F8D35A-537E-43BE-BDA4-BDA22A70E46F}"/>
          </ac:spMkLst>
        </pc:spChg>
        <pc:spChg chg="mod">
          <ac:chgData name="Mary Lisa Newman" userId="9c8cba21-67a1-4aa9-98ba-c4ca1eda0aa0" providerId="ADAL" clId="{5407E885-42C8-4082-8E2F-BDF400D1F007}" dt="2020-07-08T18:53:00.208" v="0" actId="13926"/>
          <ac:spMkLst>
            <pc:docMk/>
            <pc:sldMk cId="2270611574" sldId="949"/>
            <ac:spMk id="37" creationId="{61DEC00F-5A42-49AC-B466-D41FB83455F3}"/>
          </ac:spMkLst>
        </pc:spChg>
        <pc:spChg chg="mod">
          <ac:chgData name="Mary Lisa Newman" userId="9c8cba21-67a1-4aa9-98ba-c4ca1eda0aa0" providerId="ADAL" clId="{5407E885-42C8-4082-8E2F-BDF400D1F007}" dt="2020-07-08T18:53:00.208" v="0" actId="13926"/>
          <ac:spMkLst>
            <pc:docMk/>
            <pc:sldMk cId="2270611574" sldId="949"/>
            <ac:spMk id="38" creationId="{E666021F-22D4-4207-9CB8-7EDDAF101384}"/>
          </ac:spMkLst>
        </pc:spChg>
        <pc:spChg chg="mod">
          <ac:chgData name="Mary Lisa Newman" userId="9c8cba21-67a1-4aa9-98ba-c4ca1eda0aa0" providerId="ADAL" clId="{5407E885-42C8-4082-8E2F-BDF400D1F007}" dt="2020-07-08T18:53:00.208" v="0" actId="13926"/>
          <ac:spMkLst>
            <pc:docMk/>
            <pc:sldMk cId="2270611574" sldId="949"/>
            <ac:spMk id="39" creationId="{41FB5C41-6B0F-4680-83EC-A47B52C40D55}"/>
          </ac:spMkLst>
        </pc:spChg>
        <pc:spChg chg="mod">
          <ac:chgData name="Mary Lisa Newman" userId="9c8cba21-67a1-4aa9-98ba-c4ca1eda0aa0" providerId="ADAL" clId="{5407E885-42C8-4082-8E2F-BDF400D1F007}" dt="2020-07-08T18:53:00.208" v="0" actId="13926"/>
          <ac:spMkLst>
            <pc:docMk/>
            <pc:sldMk cId="2270611574" sldId="949"/>
            <ac:spMk id="40" creationId="{D801EF97-E347-42F7-8D72-808BC3B5B574}"/>
          </ac:spMkLst>
        </pc:spChg>
        <pc:spChg chg="mod">
          <ac:chgData name="Mary Lisa Newman" userId="9c8cba21-67a1-4aa9-98ba-c4ca1eda0aa0" providerId="ADAL" clId="{5407E885-42C8-4082-8E2F-BDF400D1F007}" dt="2020-07-08T18:53:00.208" v="0" actId="13926"/>
          <ac:spMkLst>
            <pc:docMk/>
            <pc:sldMk cId="2270611574" sldId="949"/>
            <ac:spMk id="41" creationId="{A9FFD189-A1C5-4F6F-8954-C8D60F1E01A2}"/>
          </ac:spMkLst>
        </pc:spChg>
        <pc:spChg chg="mod">
          <ac:chgData name="Mary Lisa Newman" userId="9c8cba21-67a1-4aa9-98ba-c4ca1eda0aa0" providerId="ADAL" clId="{5407E885-42C8-4082-8E2F-BDF400D1F007}" dt="2020-07-08T18:53:00.208" v="0" actId="13926"/>
          <ac:spMkLst>
            <pc:docMk/>
            <pc:sldMk cId="2270611574" sldId="949"/>
            <ac:spMk id="42" creationId="{520690BE-F68F-4479-AAAA-9B2113A78E06}"/>
          </ac:spMkLst>
        </pc:spChg>
        <pc:spChg chg="mod">
          <ac:chgData name="Mary Lisa Newman" userId="9c8cba21-67a1-4aa9-98ba-c4ca1eda0aa0" providerId="ADAL" clId="{5407E885-42C8-4082-8E2F-BDF400D1F007}" dt="2020-07-08T18:53:00.208" v="0" actId="13926"/>
          <ac:spMkLst>
            <pc:docMk/>
            <pc:sldMk cId="2270611574" sldId="949"/>
            <ac:spMk id="43" creationId="{C2303585-E461-4D4A-AD7F-23A990B32E6E}"/>
          </ac:spMkLst>
        </pc:spChg>
        <pc:spChg chg="mod">
          <ac:chgData name="Mary Lisa Newman" userId="9c8cba21-67a1-4aa9-98ba-c4ca1eda0aa0" providerId="ADAL" clId="{5407E885-42C8-4082-8E2F-BDF400D1F007}" dt="2020-07-08T18:53:00.208" v="0" actId="13926"/>
          <ac:spMkLst>
            <pc:docMk/>
            <pc:sldMk cId="2270611574" sldId="949"/>
            <ac:spMk id="44" creationId="{BEC63DBB-A2F9-42B2-93E1-C47137AA3171}"/>
          </ac:spMkLst>
        </pc:spChg>
        <pc:spChg chg="mod">
          <ac:chgData name="Mary Lisa Newman" userId="9c8cba21-67a1-4aa9-98ba-c4ca1eda0aa0" providerId="ADAL" clId="{5407E885-42C8-4082-8E2F-BDF400D1F007}" dt="2020-07-08T18:53:00.208" v="0" actId="13926"/>
          <ac:spMkLst>
            <pc:docMk/>
            <pc:sldMk cId="2270611574" sldId="949"/>
            <ac:spMk id="45" creationId="{DFE0B212-BD08-4DED-B6F5-AAFB923CCB18}"/>
          </ac:spMkLst>
        </pc:spChg>
        <pc:spChg chg="mod">
          <ac:chgData name="Mary Lisa Newman" userId="9c8cba21-67a1-4aa9-98ba-c4ca1eda0aa0" providerId="ADAL" clId="{5407E885-42C8-4082-8E2F-BDF400D1F007}" dt="2020-07-08T18:53:00.208" v="0" actId="13926"/>
          <ac:spMkLst>
            <pc:docMk/>
            <pc:sldMk cId="2270611574" sldId="949"/>
            <ac:spMk id="46" creationId="{9FF5E28A-736F-414F-AD7D-92EB29320EB3}"/>
          </ac:spMkLst>
        </pc:spChg>
        <pc:spChg chg="mod">
          <ac:chgData name="Mary Lisa Newman" userId="9c8cba21-67a1-4aa9-98ba-c4ca1eda0aa0" providerId="ADAL" clId="{5407E885-42C8-4082-8E2F-BDF400D1F007}" dt="2020-07-08T18:53:00.208" v="0" actId="13926"/>
          <ac:spMkLst>
            <pc:docMk/>
            <pc:sldMk cId="2270611574" sldId="949"/>
            <ac:spMk id="47" creationId="{D9CA94BC-0EAE-42DC-A177-D84D9AD4F3BB}"/>
          </ac:spMkLst>
        </pc:spChg>
        <pc:spChg chg="mod">
          <ac:chgData name="Mary Lisa Newman" userId="9c8cba21-67a1-4aa9-98ba-c4ca1eda0aa0" providerId="ADAL" clId="{5407E885-42C8-4082-8E2F-BDF400D1F007}" dt="2020-07-08T18:53:00.208" v="0" actId="13926"/>
          <ac:spMkLst>
            <pc:docMk/>
            <pc:sldMk cId="2270611574" sldId="949"/>
            <ac:spMk id="48" creationId="{6A967080-8B3D-422A-9C41-EE8D84D3BEBF}"/>
          </ac:spMkLst>
        </pc:spChg>
        <pc:spChg chg="mod">
          <ac:chgData name="Mary Lisa Newman" userId="9c8cba21-67a1-4aa9-98ba-c4ca1eda0aa0" providerId="ADAL" clId="{5407E885-42C8-4082-8E2F-BDF400D1F007}" dt="2020-07-08T18:53:00.208" v="0" actId="13926"/>
          <ac:spMkLst>
            <pc:docMk/>
            <pc:sldMk cId="2270611574" sldId="949"/>
            <ac:spMk id="49" creationId="{1EB96C65-5669-463A-AF72-0E514FE36EC0}"/>
          </ac:spMkLst>
        </pc:spChg>
        <pc:spChg chg="mod">
          <ac:chgData name="Mary Lisa Newman" userId="9c8cba21-67a1-4aa9-98ba-c4ca1eda0aa0" providerId="ADAL" clId="{5407E885-42C8-4082-8E2F-BDF400D1F007}" dt="2020-07-08T18:53:00.208" v="0" actId="13926"/>
          <ac:spMkLst>
            <pc:docMk/>
            <pc:sldMk cId="2270611574" sldId="949"/>
            <ac:spMk id="50" creationId="{4D97C593-204F-4BAC-B8FA-B1CACD562D7C}"/>
          </ac:spMkLst>
        </pc:spChg>
        <pc:spChg chg="mod">
          <ac:chgData name="Mary Lisa Newman" userId="9c8cba21-67a1-4aa9-98ba-c4ca1eda0aa0" providerId="ADAL" clId="{5407E885-42C8-4082-8E2F-BDF400D1F007}" dt="2020-07-08T18:53:00.208" v="0" actId="13926"/>
          <ac:spMkLst>
            <pc:docMk/>
            <pc:sldMk cId="2270611574" sldId="949"/>
            <ac:spMk id="51" creationId="{E6535596-71B8-49B0-81F9-04AB615AB3EF}"/>
          </ac:spMkLst>
        </pc:spChg>
        <pc:spChg chg="mod">
          <ac:chgData name="Mary Lisa Newman" userId="9c8cba21-67a1-4aa9-98ba-c4ca1eda0aa0" providerId="ADAL" clId="{5407E885-42C8-4082-8E2F-BDF400D1F007}" dt="2020-07-08T18:53:00.208" v="0" actId="13926"/>
          <ac:spMkLst>
            <pc:docMk/>
            <pc:sldMk cId="2270611574" sldId="949"/>
            <ac:spMk id="53" creationId="{DFAA6422-3E63-4990-A179-7E6E48224931}"/>
          </ac:spMkLst>
        </pc:spChg>
        <pc:spChg chg="mod">
          <ac:chgData name="Mary Lisa Newman" userId="9c8cba21-67a1-4aa9-98ba-c4ca1eda0aa0" providerId="ADAL" clId="{5407E885-42C8-4082-8E2F-BDF400D1F007}" dt="2020-07-08T18:53:00.208" v="0" actId="13926"/>
          <ac:spMkLst>
            <pc:docMk/>
            <pc:sldMk cId="2270611574" sldId="949"/>
            <ac:spMk id="55" creationId="{E6722BA5-AA00-43CC-A359-6D9DD972F7AD}"/>
          </ac:spMkLst>
        </pc:spChg>
        <pc:spChg chg="mod">
          <ac:chgData name="Mary Lisa Newman" userId="9c8cba21-67a1-4aa9-98ba-c4ca1eda0aa0" providerId="ADAL" clId="{5407E885-42C8-4082-8E2F-BDF400D1F007}" dt="2020-07-08T18:53:00.208" v="0" actId="13926"/>
          <ac:spMkLst>
            <pc:docMk/>
            <pc:sldMk cId="2270611574" sldId="949"/>
            <ac:spMk id="56" creationId="{0C824F2D-B1EB-49C5-BB91-6E91B3CA53B9}"/>
          </ac:spMkLst>
        </pc:spChg>
        <pc:spChg chg="mod">
          <ac:chgData name="Mary Lisa Newman" userId="9c8cba21-67a1-4aa9-98ba-c4ca1eda0aa0" providerId="ADAL" clId="{5407E885-42C8-4082-8E2F-BDF400D1F007}" dt="2020-07-08T18:53:00.208" v="0" actId="13926"/>
          <ac:spMkLst>
            <pc:docMk/>
            <pc:sldMk cId="2270611574" sldId="949"/>
            <ac:spMk id="57" creationId="{B96E9FD7-335F-492B-8824-1FC703F1D798}"/>
          </ac:spMkLst>
        </pc:spChg>
        <pc:spChg chg="mod">
          <ac:chgData name="Mary Lisa Newman" userId="9c8cba21-67a1-4aa9-98ba-c4ca1eda0aa0" providerId="ADAL" clId="{5407E885-42C8-4082-8E2F-BDF400D1F007}" dt="2020-07-08T18:53:00.208" v="0" actId="13926"/>
          <ac:spMkLst>
            <pc:docMk/>
            <pc:sldMk cId="2270611574" sldId="949"/>
            <ac:spMk id="59" creationId="{B959B7D4-418C-4E82-9E76-3A949A542F6F}"/>
          </ac:spMkLst>
        </pc:spChg>
        <pc:spChg chg="mod">
          <ac:chgData name="Mary Lisa Newman" userId="9c8cba21-67a1-4aa9-98ba-c4ca1eda0aa0" providerId="ADAL" clId="{5407E885-42C8-4082-8E2F-BDF400D1F007}" dt="2020-07-08T18:53:00.208" v="0" actId="13926"/>
          <ac:spMkLst>
            <pc:docMk/>
            <pc:sldMk cId="2270611574" sldId="949"/>
            <ac:spMk id="60" creationId="{EF093D58-07D0-489E-82F3-3C09145FA1A6}"/>
          </ac:spMkLst>
        </pc:spChg>
        <pc:grpChg chg="mod">
          <ac:chgData name="Mary Lisa Newman" userId="9c8cba21-67a1-4aa9-98ba-c4ca1eda0aa0" providerId="ADAL" clId="{5407E885-42C8-4082-8E2F-BDF400D1F007}" dt="2020-07-08T18:53:00.208" v="0" actId="13926"/>
          <ac:grpSpMkLst>
            <pc:docMk/>
            <pc:sldMk cId="2270611574" sldId="949"/>
            <ac:grpSpMk id="62" creationId="{167E8176-92FE-45DF-AAE6-3C4D785A495F}"/>
          </ac:grpSpMkLst>
        </pc:grpChg>
      </pc:sldChg>
    </pc:docChg>
  </pc:docChgLst>
  <pc:docChgLst>
    <pc:chgData name="Mary Lisa Newman" userId="9c8cba21-67a1-4aa9-98ba-c4ca1eda0aa0" providerId="ADAL" clId="{639D7029-43BB-45E0-BE6D-B2C41A72BABA}"/>
    <pc:docChg chg="modSld">
      <pc:chgData name="Mary Lisa Newman" userId="9c8cba21-67a1-4aa9-98ba-c4ca1eda0aa0" providerId="ADAL" clId="{639D7029-43BB-45E0-BE6D-B2C41A72BABA}" dt="2020-06-23T21:39:06.416" v="16" actId="13926"/>
      <pc:docMkLst>
        <pc:docMk/>
      </pc:docMkLst>
      <pc:sldChg chg="modSp">
        <pc:chgData name="Mary Lisa Newman" userId="9c8cba21-67a1-4aa9-98ba-c4ca1eda0aa0" providerId="ADAL" clId="{639D7029-43BB-45E0-BE6D-B2C41A72BABA}" dt="2020-06-23T21:39:06.416" v="16" actId="13926"/>
        <pc:sldMkLst>
          <pc:docMk/>
          <pc:sldMk cId="2270611574" sldId="949"/>
        </pc:sldMkLst>
        <pc:spChg chg="mod">
          <ac:chgData name="Mary Lisa Newman" userId="9c8cba21-67a1-4aa9-98ba-c4ca1eda0aa0" providerId="ADAL" clId="{639D7029-43BB-45E0-BE6D-B2C41A72BABA}" dt="2020-06-23T21:38:12.836" v="9" actId="13926"/>
          <ac:spMkLst>
            <pc:docMk/>
            <pc:sldMk cId="2270611574" sldId="949"/>
            <ac:spMk id="36" creationId="{97F8D35A-537E-43BE-BDA4-BDA22A70E46F}"/>
          </ac:spMkLst>
        </pc:spChg>
        <pc:spChg chg="mod">
          <ac:chgData name="Mary Lisa Newman" userId="9c8cba21-67a1-4aa9-98ba-c4ca1eda0aa0" providerId="ADAL" clId="{639D7029-43BB-45E0-BE6D-B2C41A72BABA}" dt="2020-06-23T21:37:21.486" v="2" actId="13926"/>
          <ac:spMkLst>
            <pc:docMk/>
            <pc:sldMk cId="2270611574" sldId="949"/>
            <ac:spMk id="37" creationId="{61DEC00F-5A42-49AC-B466-D41FB83455F3}"/>
          </ac:spMkLst>
        </pc:spChg>
        <pc:spChg chg="mod">
          <ac:chgData name="Mary Lisa Newman" userId="9c8cba21-67a1-4aa9-98ba-c4ca1eda0aa0" providerId="ADAL" clId="{639D7029-43BB-45E0-BE6D-B2C41A72BABA}" dt="2020-06-23T21:37:01.226" v="0" actId="13926"/>
          <ac:spMkLst>
            <pc:docMk/>
            <pc:sldMk cId="2270611574" sldId="949"/>
            <ac:spMk id="38" creationId="{E666021F-22D4-4207-9CB8-7EDDAF101384}"/>
          </ac:spMkLst>
        </pc:spChg>
        <pc:spChg chg="mod">
          <ac:chgData name="Mary Lisa Newman" userId="9c8cba21-67a1-4aa9-98ba-c4ca1eda0aa0" providerId="ADAL" clId="{639D7029-43BB-45E0-BE6D-B2C41A72BABA}" dt="2020-06-23T21:37:08.652" v="1" actId="13926"/>
          <ac:spMkLst>
            <pc:docMk/>
            <pc:sldMk cId="2270611574" sldId="949"/>
            <ac:spMk id="39" creationId="{41FB5C41-6B0F-4680-83EC-A47B52C40D55}"/>
          </ac:spMkLst>
        </pc:spChg>
        <pc:spChg chg="mod">
          <ac:chgData name="Mary Lisa Newman" userId="9c8cba21-67a1-4aa9-98ba-c4ca1eda0aa0" providerId="ADAL" clId="{639D7029-43BB-45E0-BE6D-B2C41A72BABA}" dt="2020-06-23T21:38:34.248" v="13" actId="13926"/>
          <ac:spMkLst>
            <pc:docMk/>
            <pc:sldMk cId="2270611574" sldId="949"/>
            <ac:spMk id="50" creationId="{4D97C593-204F-4BAC-B8FA-B1CACD562D7C}"/>
          </ac:spMkLst>
        </pc:spChg>
        <pc:spChg chg="mod">
          <ac:chgData name="Mary Lisa Newman" userId="9c8cba21-67a1-4aa9-98ba-c4ca1eda0aa0" providerId="ADAL" clId="{639D7029-43BB-45E0-BE6D-B2C41A72BABA}" dt="2020-06-23T21:38:53.201" v="14" actId="13926"/>
          <ac:spMkLst>
            <pc:docMk/>
            <pc:sldMk cId="2270611574" sldId="949"/>
            <ac:spMk id="51" creationId="{E6535596-71B8-49B0-81F9-04AB615AB3EF}"/>
          </ac:spMkLst>
        </pc:spChg>
        <pc:spChg chg="mod">
          <ac:chgData name="Mary Lisa Newman" userId="9c8cba21-67a1-4aa9-98ba-c4ca1eda0aa0" providerId="ADAL" clId="{639D7029-43BB-45E0-BE6D-B2C41A72BABA}" dt="2020-06-23T21:39:06.416" v="16" actId="13926"/>
          <ac:spMkLst>
            <pc:docMk/>
            <pc:sldMk cId="2270611574" sldId="949"/>
            <ac:spMk id="52" creationId="{03133C0F-8E4B-4BB2-B674-E70717AE0B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FD13BBDA-1C32-47CE-BCEA-B44521B2DB26}" type="datetimeFigureOut">
              <a:rPr lang="en-US" smtClean="0"/>
              <a:pPr/>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586901C3-F1B5-40AE-89E4-3AC1D725ABB9}" type="slidenum">
              <a:rPr lang="en-US" smtClean="0"/>
              <a:pPr/>
              <a:t>‹#›</a:t>
            </a:fld>
            <a:endParaRPr lang="en-US"/>
          </a:p>
        </p:txBody>
      </p:sp>
    </p:spTree>
    <p:extLst>
      <p:ext uri="{BB962C8B-B14F-4D97-AF65-F5344CB8AC3E}">
        <p14:creationId xmlns:p14="http://schemas.microsoft.com/office/powerpoint/2010/main" val="426722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Segoe UI" panose="020B0502040204020203" pitchFamily="34" charset="0"/>
        <a:ea typeface="+mn-ea"/>
        <a:cs typeface="+mn-cs"/>
      </a:defRPr>
    </a:lvl2pPr>
    <a:lvl3pPr marL="914400" algn="l" defTabSz="914400" rtl="0" eaLnBrk="1" latinLnBrk="0" hangingPunct="1">
      <a:defRPr sz="1200" kern="1200">
        <a:solidFill>
          <a:schemeClr val="tx1"/>
        </a:solidFill>
        <a:latin typeface="Segoe UI" panose="020B0502040204020203" pitchFamily="34" charset="0"/>
        <a:ea typeface="+mn-ea"/>
        <a:cs typeface="+mn-cs"/>
      </a:defRPr>
    </a:lvl3pPr>
    <a:lvl4pPr marL="1371600" algn="l" defTabSz="914400" rtl="0" eaLnBrk="1" latinLnBrk="0" hangingPunct="1">
      <a:defRPr sz="1200" kern="1200">
        <a:solidFill>
          <a:schemeClr val="tx1"/>
        </a:solidFill>
        <a:latin typeface="Segoe UI" panose="020B0502040204020203" pitchFamily="34" charset="0"/>
        <a:ea typeface="+mn-ea"/>
        <a:cs typeface="+mn-cs"/>
      </a:defRPr>
    </a:lvl4pPr>
    <a:lvl5pPr marL="1828800" algn="l" defTabSz="914400" rtl="0" eaLnBrk="1" latinLnBrk="0" hangingPunct="1">
      <a:defRPr sz="1200" kern="1200">
        <a:solidFill>
          <a:schemeClr val="tx1"/>
        </a:solidFill>
        <a:latin typeface="Segoe UI"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1" i="0" u="none" baseline="0">
                <a:latin typeface="Segoe UI"/>
                <a:cs typeface="Segoe UI"/>
              </a:rPr>
              <a:t>Source pour la réduction de 52 % des coûts de licence : Une diapositive</a:t>
            </a:r>
            <a:endParaRPr lang="fr-fr" dirty="0">
              <a:ea typeface="+mn-ea"/>
              <a:cs typeface="+mn-cs"/>
            </a:endParaRPr>
          </a:p>
          <a:p>
            <a:pPr algn="l" rtl="0"/>
            <a:r>
              <a:rPr lang="fr-fr" b="0" i="0" u="none" baseline="0">
                <a:latin typeface="Segoe UI"/>
                <a:cs typeface="Segoe UI"/>
              </a:rPr>
              <a:t>Risk Based Security Report, 2017 ; Cisco 2017 Annual Cybersecurity Report ; Juniper Research Cybercrime &amp; The Internet of Threats, 2017 ; Verizon Data Breach Investigations Report 2018</a:t>
            </a:r>
          </a:p>
          <a:p>
            <a:pPr marL="0" indent="0" algn="l" rtl="0">
              <a:buFontTx/>
              <a:buNone/>
            </a:pPr>
            <a:endParaRPr lang="fr-fr" sz="1200" b="1" kern="1200" dirty="0">
              <a:solidFill>
                <a:srgbClr val="000000"/>
              </a:solidFill>
              <a:latin typeface="Segoe UI" panose="020B0502040204020203" pitchFamily="34" charset="0"/>
              <a:cs typeface="Segoe UI"/>
            </a:endParaRPr>
          </a:p>
          <a:p>
            <a:pPr marL="0" indent="0" algn="l" rtl="0">
              <a:buFont typeface="+mj-lt"/>
              <a:buNone/>
            </a:pPr>
            <a:endParaRPr lang="fr-fr" sz="1200" b="1" u="sng" kern="1200" dirty="0">
              <a:solidFill>
                <a:schemeClr val="bg1"/>
              </a:solidFill>
              <a:cs typeface="Segoe UI" panose="020B0502040204020203" pitchFamily="34" charset="0"/>
            </a:endParaRPr>
          </a:p>
          <a:p>
            <a:pPr marL="0" indent="0" algn="l" rtl="0">
              <a:buFont typeface="+mj-lt"/>
              <a:buNone/>
            </a:pPr>
            <a:endParaRPr lang="fr-fr" sz="1200" u="sng" kern="1200" dirty="0">
              <a:solidFill>
                <a:schemeClr val="bg1"/>
              </a:solidFill>
              <a:latin typeface="Segoe UI" panose="020B0502040204020203" pitchFamily="34" charset="0"/>
              <a:ea typeface="+mn-ea"/>
              <a:cs typeface="+mn-cs"/>
            </a:endParaRPr>
          </a:p>
          <a:p>
            <a:pPr algn="l" rtl="0">
              <a:buFont typeface="+mj-lt"/>
            </a:pPr>
            <a:endParaRPr lang="fr-fr" u="sng" dirty="0">
              <a:solidFill>
                <a:srgbClr val="FFFFFF"/>
              </a:solidFill>
              <a:cs typeface="Segoe UI" panose="020B0502040204020203" pitchFamily="34" charset="0"/>
            </a:endParaRPr>
          </a:p>
          <a:p>
            <a:endParaRPr lang="fr-fr" dirty="0">
              <a:cs typeface="Segoe UI" panose="020B0502040204020203" pitchFamily="34" charset="0"/>
            </a:endParaRPr>
          </a:p>
        </p:txBody>
      </p:sp>
      <p:sp>
        <p:nvSpPr>
          <p:cNvPr id="4" name="Slide Number Placeholder 3"/>
          <p:cNvSpPr>
            <a:spLocks noGrp="1"/>
          </p:cNvSpPr>
          <p:nvPr>
            <p:ph type="sldNum" sz="quarter" idx="10"/>
          </p:nvPr>
        </p:nvSpPr>
        <p:spPr/>
        <p:txBody>
          <a:bodyPr/>
          <a:lstStyle/>
          <a:p>
            <a:pPr algn="l" rtl="0"/>
            <a:fld id="{586901C3-F1B5-40AE-89E4-3AC1D725ABB9}" type="slidenum">
              <a:rPr/>
              <a:pPr/>
              <a:t>1</a:t>
            </a:fld>
            <a:endParaRPr lang="fr-fr"/>
          </a:p>
        </p:txBody>
      </p:sp>
    </p:spTree>
    <p:extLst>
      <p:ext uri="{BB962C8B-B14F-4D97-AF65-F5344CB8AC3E}">
        <p14:creationId xmlns:p14="http://schemas.microsoft.com/office/powerpoint/2010/main" val="2837019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3789558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643963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0192804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1028621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06741558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7136355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35710065"/>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805190608"/>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8617941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8590044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4924084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3843589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64881687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81389664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33162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99928848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59863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233194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247010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284950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7538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5348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0589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4527681"/>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590305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97602967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121825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2055136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65536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00566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84315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499146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412580980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8263" y="457200"/>
            <a:ext cx="11018520" cy="707886"/>
          </a:xfrm>
        </p:spPr>
        <p:txBody>
          <a:bodyPr/>
          <a:lstStyle/>
          <a:p>
            <a:pPr algn="l" rtl="0"/>
            <a:r>
              <a:rPr lang="fr-fr" sz="2800" b="0" i="0" u="none" spc="0" baseline="0" dirty="0"/>
              <a:t>Campagne Sécurité – guide de télévente</a:t>
            </a:r>
            <a:br>
              <a:rPr lang="fr-fr" sz="2800" spc="0" dirty="0"/>
            </a:br>
            <a:r>
              <a:rPr lang="fr-fr" sz="1800" b="0" i="0" u="none" spc="0" baseline="0" dirty="0"/>
              <a:t>La solution intelligente et unifiée de sécurité de l</a:t>
            </a:r>
            <a:r>
              <a:rPr lang="fr-FR" sz="1800" b="0" i="0" u="none" spc="0" baseline="0" dirty="0"/>
              <a:t>’</a:t>
            </a:r>
            <a:r>
              <a:rPr lang="fr-fr" sz="1800" b="0" i="0" u="none" spc="0" baseline="0" dirty="0"/>
              <a:t>entreprise, qui offre une protection contre les attaques</a:t>
            </a:r>
            <a:endParaRPr lang="fr-fr" sz="2800" spc="0" dirty="0"/>
          </a:p>
        </p:txBody>
      </p:sp>
      <p:sp>
        <p:nvSpPr>
          <p:cNvPr id="34" name="Arrow: Bent 33">
            <a:extLst>
              <a:ext uri="{FF2B5EF4-FFF2-40B4-BE49-F238E27FC236}">
                <a16:creationId xmlns:a16="http://schemas.microsoft.com/office/drawing/2014/main" id="{B8893370-4AB4-4B9D-9436-B3309302375C}"/>
              </a:ext>
            </a:extLst>
          </p:cNvPr>
          <p:cNvSpPr/>
          <p:nvPr/>
        </p:nvSpPr>
        <p:spPr bwMode="auto">
          <a:xfrm flipH="1">
            <a:off x="0" y="1323974"/>
            <a:ext cx="584200" cy="5534026"/>
          </a:xfrm>
          <a:prstGeom prst="bentArrow">
            <a:avLst>
              <a:gd name="adj1" fmla="val 25000"/>
              <a:gd name="adj2" fmla="val 0"/>
              <a:gd name="adj3" fmla="val 25000"/>
              <a:gd name="adj4" fmla="val 14674"/>
            </a:avLst>
          </a:prstGeom>
          <a:solidFill>
            <a:schemeClr val="accent1"/>
          </a:solid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35" name="Rectangle 34">
            <a:extLst>
              <a:ext uri="{FF2B5EF4-FFF2-40B4-BE49-F238E27FC236}">
                <a16:creationId xmlns:a16="http://schemas.microsoft.com/office/drawing/2014/main" id="{71D2781D-1C93-4957-A5C6-0EA09F59D93B}"/>
              </a:ext>
            </a:extLst>
          </p:cNvPr>
          <p:cNvSpPr/>
          <p:nvPr/>
        </p:nvSpPr>
        <p:spPr>
          <a:xfrm>
            <a:off x="4576333" y="1442591"/>
            <a:ext cx="4110468" cy="1481584"/>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spcBef>
                <a:spcPts val="300"/>
              </a:spcBef>
            </a:pPr>
            <a:r>
              <a:rPr lang="fr-fr" sz="900" b="0" i="0" u="none" baseline="0" dirty="0">
                <a:solidFill>
                  <a:schemeClr val="tx1"/>
                </a:solidFill>
                <a:cs typeface="Segoe UI"/>
              </a:rPr>
              <a:t>Les données ont une valeur sans cesse croissante et sont toujours plus difficiles à protéger. La sécurité digitale est donc devenue un enjeu d</a:t>
            </a:r>
            <a:r>
              <a:rPr lang="fr-FR" sz="900" b="0" i="0" u="none" baseline="0" dirty="0">
                <a:solidFill>
                  <a:schemeClr val="tx1"/>
                </a:solidFill>
                <a:cs typeface="Segoe UI"/>
              </a:rPr>
              <a:t>’</a:t>
            </a:r>
            <a:r>
              <a:rPr lang="fr-fr" sz="900" b="0" i="0" u="none" baseline="0" dirty="0">
                <a:solidFill>
                  <a:schemeClr val="tx1"/>
                </a:solidFill>
                <a:cs typeface="Segoe UI"/>
              </a:rPr>
              <a:t>une extrême complexité.  Savez-vous que 4,2 milliards d</a:t>
            </a:r>
            <a:r>
              <a:rPr lang="fr-FR" sz="900" b="0" i="0" u="none" baseline="0" dirty="0">
                <a:solidFill>
                  <a:schemeClr val="tx1"/>
                </a:solidFill>
                <a:cs typeface="Segoe UI"/>
              </a:rPr>
              <a:t>’</a:t>
            </a:r>
            <a:r>
              <a:rPr lang="fr-fr" sz="900" b="0" i="0" u="none" baseline="0" dirty="0">
                <a:solidFill>
                  <a:schemeClr val="tx1"/>
                </a:solidFill>
                <a:cs typeface="Segoe UI"/>
              </a:rPr>
              <a:t>enregistrements ont été volés par des pirates informatiques en 2016 ? Et qu</a:t>
            </a:r>
            <a:r>
              <a:rPr lang="fr-FR" sz="900" b="0" i="0" u="none" baseline="0" dirty="0">
                <a:solidFill>
                  <a:schemeClr val="tx1"/>
                </a:solidFill>
                <a:cs typeface="Segoe UI"/>
              </a:rPr>
              <a:t>’</a:t>
            </a:r>
            <a:r>
              <a:rPr lang="fr-fr" sz="900" b="0" i="0" u="none" baseline="0" dirty="0">
                <a:solidFill>
                  <a:schemeClr val="tx1"/>
                </a:solidFill>
                <a:cs typeface="Segoe UI"/>
              </a:rPr>
              <a:t>en cas de cyberattaque, 20 % des entreprises perdent des clients et 30 % perdent des recettes ?</a:t>
            </a:r>
          </a:p>
          <a:p>
            <a:pPr algn="l" rtl="0">
              <a:spcBef>
                <a:spcPts val="300"/>
              </a:spcBef>
            </a:pPr>
            <a:r>
              <a:rPr lang="fr-fr" sz="900" b="0" i="0" u="none" baseline="0" dirty="0">
                <a:solidFill>
                  <a:schemeClr val="tx1"/>
                </a:solidFill>
                <a:cs typeface="Segoe UI"/>
              </a:rPr>
              <a:t>En quelques minutes, une faille de sécurité peut faire perdre définitivement </a:t>
            </a:r>
            <a:br>
              <a:rPr lang="fr-FR" sz="900" b="0" i="0" u="none" baseline="0" dirty="0">
                <a:solidFill>
                  <a:schemeClr val="tx1"/>
                </a:solidFill>
                <a:cs typeface="Segoe UI"/>
              </a:rPr>
            </a:br>
            <a:r>
              <a:rPr lang="fr-fr" sz="900" b="0" i="0" u="none" baseline="0" dirty="0">
                <a:solidFill>
                  <a:schemeClr val="tx1"/>
                </a:solidFill>
                <a:cs typeface="Segoe UI"/>
              </a:rPr>
              <a:t>la confiance du client : un niveau de sécurité élevé est donc un élément essentiel pour votre entreprise.</a:t>
            </a:r>
          </a:p>
        </p:txBody>
      </p:sp>
      <p:sp>
        <p:nvSpPr>
          <p:cNvPr id="36" name="Rectangle 35">
            <a:extLst>
              <a:ext uri="{FF2B5EF4-FFF2-40B4-BE49-F238E27FC236}">
                <a16:creationId xmlns:a16="http://schemas.microsoft.com/office/drawing/2014/main" id="{97F8D35A-537E-43BE-BDA4-BDA22A70E46F}"/>
              </a:ext>
            </a:extLst>
          </p:cNvPr>
          <p:cNvSpPr/>
          <p:nvPr/>
        </p:nvSpPr>
        <p:spPr>
          <a:xfrm>
            <a:off x="4576333" y="2981394"/>
            <a:ext cx="4110468" cy="2262748"/>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spcBef>
                <a:spcPts val="300"/>
              </a:spcBef>
            </a:pPr>
            <a:r>
              <a:rPr lang="fr-fr" sz="900" b="0" i="0" u="none" baseline="0" dirty="0">
                <a:solidFill>
                  <a:schemeClr val="tx1"/>
                </a:solidFill>
                <a:cs typeface="Segoe UI"/>
              </a:rPr>
              <a:t>Microsoft propose trois solutions clés pour la sécurité, qui vous permettent d</a:t>
            </a:r>
            <a:r>
              <a:rPr lang="fr-FR" sz="900" b="0" i="0" u="none" baseline="0" dirty="0">
                <a:solidFill>
                  <a:schemeClr val="tx1"/>
                </a:solidFill>
                <a:cs typeface="Segoe UI"/>
              </a:rPr>
              <a:t>’</a:t>
            </a:r>
            <a:r>
              <a:rPr lang="fr-fr" sz="900" b="0" i="0" u="none" baseline="0" dirty="0">
                <a:solidFill>
                  <a:schemeClr val="tx1"/>
                </a:solidFill>
                <a:cs typeface="Segoe UI"/>
              </a:rPr>
              <a:t>identifier et de repousser une quantité de menaces plus élevée que jamais. En optant pour une utilisation conjointe de ces technologies sous la forme d</a:t>
            </a:r>
            <a:r>
              <a:rPr lang="fr-FR" sz="900" b="0" i="0" u="none" baseline="0" dirty="0">
                <a:solidFill>
                  <a:schemeClr val="tx1"/>
                </a:solidFill>
                <a:cs typeface="Segoe UI"/>
              </a:rPr>
              <a:t>’</a:t>
            </a:r>
            <a:r>
              <a:rPr lang="fr-fr" sz="900" b="0" i="0" u="none" baseline="0" dirty="0">
                <a:solidFill>
                  <a:schemeClr val="tx1"/>
                </a:solidFill>
                <a:cs typeface="Segoe UI"/>
              </a:rPr>
              <a:t>une solution intégrée unique, vous diminuerez le TCO et vous améliorerez l</a:t>
            </a:r>
            <a:r>
              <a:rPr lang="fr-FR" sz="900" b="0" i="0" u="none" baseline="0" dirty="0">
                <a:solidFill>
                  <a:schemeClr val="tx1"/>
                </a:solidFill>
                <a:cs typeface="Segoe UI"/>
              </a:rPr>
              <a:t>’</a:t>
            </a:r>
            <a:r>
              <a:rPr lang="fr-fr" sz="900" b="0" i="0" u="none" baseline="0" dirty="0">
                <a:solidFill>
                  <a:schemeClr val="tx1"/>
                </a:solidFill>
                <a:cs typeface="Segoe UI"/>
              </a:rPr>
              <a:t>efficacité de votre stratégie de sécurité. </a:t>
            </a:r>
          </a:p>
          <a:p>
            <a:pPr algn="l" rtl="0">
              <a:spcBef>
                <a:spcPts val="300"/>
              </a:spcBef>
            </a:pPr>
            <a:r>
              <a:rPr lang="fr-fr" sz="900" b="0" i="0" u="none" baseline="0" dirty="0">
                <a:solidFill>
                  <a:schemeClr val="tx1"/>
                </a:solidFill>
                <a:cs typeface="Segoe UI"/>
              </a:rPr>
              <a:t>Pour réduire vos coûts, vous pouvez utiliser Microsoft Advanced </a:t>
            </a:r>
            <a:r>
              <a:rPr lang="fr-fr" sz="900" b="0" i="0" u="none" baseline="0" dirty="0" err="1">
                <a:solidFill>
                  <a:schemeClr val="tx1"/>
                </a:solidFill>
                <a:cs typeface="Segoe UI"/>
              </a:rPr>
              <a:t>Threat</a:t>
            </a:r>
            <a:r>
              <a:rPr lang="fr-fr" sz="900" b="0" i="0" u="none" baseline="0" dirty="0">
                <a:solidFill>
                  <a:schemeClr val="tx1"/>
                </a:solidFill>
                <a:cs typeface="Segoe UI"/>
              </a:rPr>
              <a:t> Protection et vous passer ainsi d</a:t>
            </a:r>
            <a:r>
              <a:rPr lang="fr-FR" sz="900" b="0" i="0" u="none" baseline="0" dirty="0">
                <a:solidFill>
                  <a:schemeClr val="tx1"/>
                </a:solidFill>
                <a:cs typeface="Segoe UI"/>
              </a:rPr>
              <a:t>’</a:t>
            </a:r>
            <a:r>
              <a:rPr lang="fr-fr" sz="900" b="0" i="0" u="none" baseline="0" dirty="0">
                <a:solidFill>
                  <a:schemeClr val="tx1"/>
                </a:solidFill>
                <a:cs typeface="Segoe UI"/>
              </a:rPr>
              <a:t>infrastructures de sécurité IT supplémentaires.  Le tableau de bord centralisé d</a:t>
            </a:r>
            <a:r>
              <a:rPr lang="fr-FR" sz="900" b="0" i="0" u="none" baseline="0" dirty="0">
                <a:solidFill>
                  <a:schemeClr val="tx1"/>
                </a:solidFill>
                <a:cs typeface="Segoe UI"/>
              </a:rPr>
              <a:t>’</a:t>
            </a:r>
            <a:r>
              <a:rPr lang="fr-fr" sz="900" b="0" i="0" u="none" baseline="0" dirty="0">
                <a:solidFill>
                  <a:schemeClr val="tx1"/>
                </a:solidFill>
                <a:cs typeface="Segoe UI"/>
              </a:rPr>
              <a:t>Azure Security vous permet de prendre le contrôle de la sécurité de vos données avec un système de surveillance des menaces qui affiche un temps de réaction de l</a:t>
            </a:r>
            <a:r>
              <a:rPr lang="fr-FR" sz="900" b="0" i="0" u="none" baseline="0" dirty="0">
                <a:solidFill>
                  <a:schemeClr val="tx1"/>
                </a:solidFill>
                <a:cs typeface="Segoe UI"/>
              </a:rPr>
              <a:t>’</a:t>
            </a:r>
            <a:r>
              <a:rPr lang="fr-fr" sz="900" b="0" i="0" u="none" baseline="0" dirty="0">
                <a:solidFill>
                  <a:schemeClr val="tx1"/>
                </a:solidFill>
                <a:cs typeface="Segoe UI"/>
              </a:rPr>
              <a:t>ordre de la nanoseconde.  La solution Azure Sentinel, également disponible, offre une vue générale sur l</a:t>
            </a:r>
            <a:r>
              <a:rPr lang="fr-FR" sz="900" b="0" i="0" u="none" baseline="0" dirty="0">
                <a:solidFill>
                  <a:schemeClr val="tx1"/>
                </a:solidFill>
                <a:cs typeface="Segoe UI"/>
              </a:rPr>
              <a:t>’</a:t>
            </a:r>
            <a:r>
              <a:rPr lang="fr-fr" sz="900" b="0" i="0" u="none" baseline="0" dirty="0">
                <a:solidFill>
                  <a:schemeClr val="tx1"/>
                </a:solidFill>
                <a:cs typeface="Segoe UI"/>
              </a:rPr>
              <a:t>entreprise, ce qui permet de détecter les menaces et </a:t>
            </a:r>
            <a:br>
              <a:rPr lang="fr-FR" sz="900" b="0" i="0" u="none" baseline="0" dirty="0">
                <a:solidFill>
                  <a:schemeClr val="tx1"/>
                </a:solidFill>
                <a:cs typeface="Segoe UI"/>
              </a:rPr>
            </a:br>
            <a:r>
              <a:rPr lang="fr-fr" sz="900" b="0" i="0" u="none" baseline="0" dirty="0">
                <a:solidFill>
                  <a:schemeClr val="tx1"/>
                </a:solidFill>
                <a:cs typeface="Segoe UI"/>
              </a:rPr>
              <a:t>d</a:t>
            </a:r>
            <a:r>
              <a:rPr lang="fr-FR" sz="900" b="0" i="0" u="none" baseline="0" dirty="0">
                <a:solidFill>
                  <a:schemeClr val="tx1"/>
                </a:solidFill>
                <a:cs typeface="Segoe UI"/>
              </a:rPr>
              <a:t>’</a:t>
            </a:r>
            <a:r>
              <a:rPr lang="fr-fr" sz="900" b="0" i="0" u="none" baseline="0" dirty="0">
                <a:solidFill>
                  <a:schemeClr val="tx1"/>
                </a:solidFill>
                <a:cs typeface="Segoe UI"/>
              </a:rPr>
              <a:t>y répondre de manière plus intelligente et plus rapide.</a:t>
            </a:r>
          </a:p>
          <a:p>
            <a:pPr algn="l" rtl="0">
              <a:spcBef>
                <a:spcPts val="300"/>
              </a:spcBef>
            </a:pPr>
            <a:r>
              <a:rPr lang="fr-fr" sz="900" b="0" i="0" u="none" baseline="0" dirty="0">
                <a:solidFill>
                  <a:schemeClr val="tx1"/>
                </a:solidFill>
                <a:cs typeface="Segoe UI"/>
              </a:rPr>
              <a:t>Grâce à ces technologies clés, vous pourrez simplifier et renforcer votre sécurité à moindre coût avec  les solutions de sécurité de Microsoft .</a:t>
            </a:r>
          </a:p>
        </p:txBody>
      </p:sp>
      <p:sp>
        <p:nvSpPr>
          <p:cNvPr id="37" name="Rectangle 36">
            <a:extLst>
              <a:ext uri="{FF2B5EF4-FFF2-40B4-BE49-F238E27FC236}">
                <a16:creationId xmlns:a16="http://schemas.microsoft.com/office/drawing/2014/main" id="{61DEC00F-5A42-49AC-B466-D41FB83455F3}"/>
              </a:ext>
            </a:extLst>
          </p:cNvPr>
          <p:cNvSpPr/>
          <p:nvPr/>
        </p:nvSpPr>
        <p:spPr>
          <a:xfrm>
            <a:off x="4576333" y="5301361"/>
            <a:ext cx="4110468" cy="1213738"/>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spcBef>
                <a:spcPts val="300"/>
              </a:spcBef>
            </a:pPr>
            <a:r>
              <a:rPr lang="fr-fr" sz="900" b="0" i="0" u="none" baseline="0" dirty="0">
                <a:solidFill>
                  <a:schemeClr val="tx1"/>
                </a:solidFill>
                <a:ea typeface="+mn-lt"/>
                <a:cs typeface="+mn-lt"/>
              </a:rPr>
              <a:t>J</a:t>
            </a:r>
            <a:r>
              <a:rPr lang="fr-FR" sz="900" b="0" i="0" u="none" baseline="0" dirty="0">
                <a:solidFill>
                  <a:schemeClr val="tx1"/>
                </a:solidFill>
                <a:ea typeface="+mn-lt"/>
                <a:cs typeface="+mn-lt"/>
              </a:rPr>
              <a:t>’</a:t>
            </a:r>
            <a:r>
              <a:rPr lang="fr-fr" sz="900" b="0" i="0" u="none" baseline="0" dirty="0">
                <a:solidFill>
                  <a:schemeClr val="tx1"/>
                </a:solidFill>
                <a:ea typeface="+mn-lt"/>
                <a:cs typeface="+mn-lt"/>
              </a:rPr>
              <a:t>aimerais vous faire découvrir plus en détail comment simplifier et renforcer votre sécurité avec les solutions de sécurité de Microsoft.</a:t>
            </a:r>
          </a:p>
          <a:p>
            <a:pPr algn="l" rtl="0">
              <a:spcBef>
                <a:spcPts val="300"/>
              </a:spcBef>
            </a:pPr>
            <a:r>
              <a:rPr lang="fr-fr" sz="900" b="0" i="0" u="none" baseline="0" dirty="0">
                <a:solidFill>
                  <a:schemeClr val="tx1"/>
                </a:solidFill>
                <a:ea typeface="+mn-lt"/>
                <a:cs typeface="+mn-lt"/>
              </a:rPr>
              <a:t>Quel est le meilleur moyen de vous faire parvenir ces informations ?</a:t>
            </a:r>
          </a:p>
        </p:txBody>
      </p:sp>
      <p:sp>
        <p:nvSpPr>
          <p:cNvPr id="38" name="Rectangle 37">
            <a:extLst>
              <a:ext uri="{FF2B5EF4-FFF2-40B4-BE49-F238E27FC236}">
                <a16:creationId xmlns:a16="http://schemas.microsoft.com/office/drawing/2014/main" id="{E666021F-22D4-4207-9CB8-7EDDAF101384}"/>
              </a:ext>
            </a:extLst>
          </p:cNvPr>
          <p:cNvSpPr/>
          <p:nvPr/>
        </p:nvSpPr>
        <p:spPr>
          <a:xfrm>
            <a:off x="8743950" y="1736819"/>
            <a:ext cx="2862833" cy="2096994"/>
          </a:xfrm>
          <a:prstGeom prst="rect">
            <a:avLst/>
          </a:prstGeom>
          <a:solidFill>
            <a:schemeClr val="bg1">
              <a:lumMod val="95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4300" indent="-114300" algn="l" rtl="0">
              <a:spcBef>
                <a:spcPts val="300"/>
              </a:spcBef>
              <a:buFont typeface="Arial" panose="020B0604020202020204" pitchFamily="34" charset="0"/>
              <a:buChar char="•"/>
            </a:pPr>
            <a:r>
              <a:rPr lang="fr-fr" sz="900" b="0" i="0" u="none" baseline="0">
                <a:solidFill>
                  <a:schemeClr val="tx1"/>
                </a:solidFill>
                <a:cs typeface="Segoe UI"/>
              </a:rPr>
              <a:t>Microsoft Advanced Threat Protection</a:t>
            </a:r>
          </a:p>
          <a:p>
            <a:pPr marL="114300" indent="-114300" algn="l" rtl="0">
              <a:spcBef>
                <a:spcPts val="300"/>
              </a:spcBef>
              <a:buFont typeface="Arial" panose="020B0604020202020204" pitchFamily="34" charset="0"/>
              <a:buChar char="•"/>
            </a:pPr>
            <a:r>
              <a:rPr lang="fr-fr" sz="900" b="0" i="0" u="none" baseline="0">
                <a:solidFill>
                  <a:schemeClr val="tx1"/>
                </a:solidFill>
                <a:cs typeface="Segoe UI"/>
              </a:rPr>
              <a:t>Azure Security</a:t>
            </a:r>
          </a:p>
          <a:p>
            <a:pPr marL="114300" indent="-114300" algn="l" rtl="0">
              <a:spcBef>
                <a:spcPts val="300"/>
              </a:spcBef>
              <a:buFont typeface="Arial" panose="020B0604020202020204" pitchFamily="34" charset="0"/>
              <a:buChar char="•"/>
            </a:pPr>
            <a:r>
              <a:rPr lang="fr-fr" sz="900" b="0" i="0" u="none" baseline="0">
                <a:solidFill>
                  <a:schemeClr val="tx1"/>
                </a:solidFill>
                <a:cs typeface="Segoe UI"/>
              </a:rPr>
              <a:t>Azure Sentinel</a:t>
            </a:r>
          </a:p>
        </p:txBody>
      </p:sp>
      <p:sp>
        <p:nvSpPr>
          <p:cNvPr id="39" name="Rectangle 38">
            <a:extLst>
              <a:ext uri="{FF2B5EF4-FFF2-40B4-BE49-F238E27FC236}">
                <a16:creationId xmlns:a16="http://schemas.microsoft.com/office/drawing/2014/main" id="{41FB5C41-6B0F-4680-83EC-A47B52C40D55}"/>
              </a:ext>
            </a:extLst>
          </p:cNvPr>
          <p:cNvSpPr/>
          <p:nvPr/>
        </p:nvSpPr>
        <p:spPr>
          <a:xfrm>
            <a:off x="8743950" y="4186374"/>
            <a:ext cx="2862833" cy="2328726"/>
          </a:xfrm>
          <a:prstGeom prst="rect">
            <a:avLst/>
          </a:prstGeom>
          <a:solidFill>
            <a:schemeClr val="bg1">
              <a:lumMod val="95000"/>
            </a:schemeClr>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4300" indent="-114300" algn="l" rtl="0">
              <a:spcBef>
                <a:spcPts val="300"/>
              </a:spcBef>
              <a:buFont typeface="Arial" panose="020B0604020202020204" pitchFamily="34" charset="0"/>
              <a:buChar char="•"/>
            </a:pPr>
            <a:r>
              <a:rPr lang="fr-fr" sz="900" b="0" i="0" u="none" baseline="0" dirty="0">
                <a:solidFill>
                  <a:schemeClr val="tx1"/>
                </a:solidFill>
                <a:cs typeface="Segoe UI"/>
              </a:rPr>
              <a:t>Sécurité efficace pour les environnements hybrides</a:t>
            </a:r>
          </a:p>
          <a:p>
            <a:pPr marL="114300" indent="-114300" algn="l" rtl="0">
              <a:spcBef>
                <a:spcPts val="300"/>
              </a:spcBef>
              <a:buFont typeface="Arial" panose="020B0604020202020204" pitchFamily="34" charset="0"/>
              <a:buChar char="•"/>
            </a:pPr>
            <a:r>
              <a:rPr lang="fr-fr" sz="900" b="0" i="0" u="none" baseline="0" dirty="0">
                <a:solidFill>
                  <a:schemeClr val="tx1"/>
                </a:solidFill>
                <a:cs typeface="Segoe UI"/>
              </a:rPr>
              <a:t>Solution de sécurité la plus utilisée et la plus fiable au monde</a:t>
            </a:r>
          </a:p>
          <a:p>
            <a:pPr marL="114300" indent="-114300" algn="l" rtl="0">
              <a:spcBef>
                <a:spcPts val="300"/>
              </a:spcBef>
              <a:buFont typeface="Arial" panose="020B0604020202020204" pitchFamily="34" charset="0"/>
              <a:buChar char="•"/>
            </a:pPr>
            <a:r>
              <a:rPr lang="fr-fr" sz="900" b="0" i="0" u="none" baseline="0" dirty="0">
                <a:solidFill>
                  <a:schemeClr val="tx1"/>
                </a:solidFill>
                <a:cs typeface="Segoe UI"/>
              </a:rPr>
              <a:t>Jusqu</a:t>
            </a:r>
            <a:r>
              <a:rPr lang="fr-FR" sz="900" b="0" i="0" u="none" baseline="0" dirty="0">
                <a:solidFill>
                  <a:schemeClr val="tx1"/>
                </a:solidFill>
                <a:cs typeface="Segoe UI"/>
              </a:rPr>
              <a:t>’</a:t>
            </a:r>
            <a:r>
              <a:rPr lang="fr-fr" sz="900" b="0" i="0" u="none" baseline="0" dirty="0">
                <a:solidFill>
                  <a:schemeClr val="tx1"/>
                </a:solidFill>
                <a:cs typeface="Segoe UI"/>
              </a:rPr>
              <a:t>à 52 % de réduction des coûts de licence avec les solutions cloud intégrées, soit un TCO largement inférieur à celui de solutions disparates</a:t>
            </a:r>
          </a:p>
        </p:txBody>
      </p:sp>
      <p:sp>
        <p:nvSpPr>
          <p:cNvPr id="40" name="Rectangle 39">
            <a:extLst>
              <a:ext uri="{FF2B5EF4-FFF2-40B4-BE49-F238E27FC236}">
                <a16:creationId xmlns:a16="http://schemas.microsoft.com/office/drawing/2014/main" id="{D801EF97-E347-42F7-8D72-808BC3B5B574}"/>
              </a:ext>
            </a:extLst>
          </p:cNvPr>
          <p:cNvSpPr/>
          <p:nvPr/>
        </p:nvSpPr>
        <p:spPr>
          <a:xfrm>
            <a:off x="3989591" y="1442591"/>
            <a:ext cx="586741" cy="1481584"/>
          </a:xfrm>
          <a:prstGeom prst="rect">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rtl="0">
              <a:spcBef>
                <a:spcPts val="300"/>
              </a:spcBef>
            </a:pPr>
            <a:r>
              <a:rPr lang="fr-fr" sz="900" b="1" i="0" u="none" baseline="0">
                <a:solidFill>
                  <a:schemeClr val="bg1"/>
                </a:solidFill>
                <a:cs typeface="Segoe UI Semibold" panose="020B0702040204020203" pitchFamily="34" charset="0"/>
              </a:rPr>
              <a:t>Accroche</a:t>
            </a:r>
          </a:p>
          <a:p>
            <a:pPr algn="ctr" rtl="0">
              <a:spcBef>
                <a:spcPts val="300"/>
              </a:spcBef>
            </a:pPr>
            <a:r>
              <a:rPr lang="fr-fr" sz="900" b="1" i="0" u="none" baseline="0">
                <a:solidFill>
                  <a:schemeClr val="bg1"/>
                </a:solidFill>
                <a:cs typeface="Segoe UI Semibold" panose="020B0702040204020203" pitchFamily="34" charset="0"/>
              </a:rPr>
              <a:t>1</a:t>
            </a:r>
          </a:p>
        </p:txBody>
      </p:sp>
      <p:sp>
        <p:nvSpPr>
          <p:cNvPr id="41" name="Rectangle 40">
            <a:extLst>
              <a:ext uri="{FF2B5EF4-FFF2-40B4-BE49-F238E27FC236}">
                <a16:creationId xmlns:a16="http://schemas.microsoft.com/office/drawing/2014/main" id="{A9FFD189-A1C5-4F6F-8954-C8D60F1E01A2}"/>
              </a:ext>
            </a:extLst>
          </p:cNvPr>
          <p:cNvSpPr/>
          <p:nvPr/>
        </p:nvSpPr>
        <p:spPr>
          <a:xfrm>
            <a:off x="3989591" y="2981394"/>
            <a:ext cx="586741" cy="2262748"/>
          </a:xfrm>
          <a:prstGeom prst="rect">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rtl="0">
              <a:spcBef>
                <a:spcPts val="300"/>
              </a:spcBef>
            </a:pPr>
            <a:r>
              <a:rPr lang="fr-fr" sz="900" b="1" i="0" u="none" baseline="0">
                <a:solidFill>
                  <a:schemeClr val="bg1"/>
                </a:solidFill>
                <a:cs typeface="Segoe UI Semibold" panose="020B0702040204020203" pitchFamily="34" charset="0"/>
              </a:rPr>
              <a:t>Pitch</a:t>
            </a:r>
          </a:p>
          <a:p>
            <a:pPr algn="ctr" rtl="0">
              <a:spcBef>
                <a:spcPts val="300"/>
              </a:spcBef>
            </a:pPr>
            <a:r>
              <a:rPr lang="fr-fr" sz="900" b="1" i="0" u="none" baseline="0">
                <a:solidFill>
                  <a:schemeClr val="bg1"/>
                </a:solidFill>
                <a:cs typeface="Segoe UI Semibold" panose="020B0702040204020203" pitchFamily="34" charset="0"/>
              </a:rPr>
              <a:t>2</a:t>
            </a:r>
          </a:p>
        </p:txBody>
      </p:sp>
      <p:sp>
        <p:nvSpPr>
          <p:cNvPr id="42" name="Rectangle 41">
            <a:extLst>
              <a:ext uri="{FF2B5EF4-FFF2-40B4-BE49-F238E27FC236}">
                <a16:creationId xmlns:a16="http://schemas.microsoft.com/office/drawing/2014/main" id="{520690BE-F68F-4479-AAAA-9B2113A78E06}"/>
              </a:ext>
            </a:extLst>
          </p:cNvPr>
          <p:cNvSpPr/>
          <p:nvPr/>
        </p:nvSpPr>
        <p:spPr>
          <a:xfrm>
            <a:off x="3989591" y="5301361"/>
            <a:ext cx="586741" cy="1213738"/>
          </a:xfrm>
          <a:prstGeom prst="rect">
            <a:avLst/>
          </a:prstGeom>
          <a:solidFill>
            <a:schemeClr val="accent1"/>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rtl="0">
              <a:spcBef>
                <a:spcPts val="300"/>
              </a:spcBef>
            </a:pPr>
            <a:r>
              <a:rPr lang="fr-fr" sz="900" b="1" i="0" u="none" baseline="0" dirty="0" err="1">
                <a:solidFill>
                  <a:schemeClr val="bg1"/>
                </a:solidFill>
                <a:cs typeface="Segoe UI Semibold" panose="020B0702040204020203" pitchFamily="34" charset="0"/>
              </a:rPr>
              <a:t>Con</a:t>
            </a:r>
            <a:r>
              <a:rPr lang="fr-FR" sz="900" b="1" i="0" u="none" baseline="0" dirty="0" err="1">
                <a:solidFill>
                  <a:schemeClr val="bg1"/>
                </a:solidFill>
                <a:cs typeface="Segoe UI Semibold" panose="020B0702040204020203" pitchFamily="34" charset="0"/>
              </a:rPr>
              <a:t>-</a:t>
            </a:r>
            <a:r>
              <a:rPr lang="fr-fr" sz="900" b="1" i="0" u="none" baseline="0" dirty="0" err="1">
                <a:solidFill>
                  <a:schemeClr val="bg1"/>
                </a:solidFill>
                <a:cs typeface="Segoe UI Semibold" panose="020B0702040204020203" pitchFamily="34" charset="0"/>
              </a:rPr>
              <a:t>clusion</a:t>
            </a:r>
            <a:endParaRPr lang="fr-fr" sz="900" b="1" i="0" u="none" baseline="0" dirty="0">
              <a:solidFill>
                <a:schemeClr val="bg1"/>
              </a:solidFill>
              <a:cs typeface="Segoe UI Semibold" panose="020B0702040204020203" pitchFamily="34" charset="0"/>
            </a:endParaRPr>
          </a:p>
          <a:p>
            <a:pPr algn="ctr" rtl="0">
              <a:spcBef>
                <a:spcPts val="300"/>
              </a:spcBef>
            </a:pPr>
            <a:r>
              <a:rPr lang="fr-fr" sz="900" b="1" i="0" u="none" baseline="0" dirty="0">
                <a:solidFill>
                  <a:schemeClr val="bg1"/>
                </a:solidFill>
                <a:cs typeface="Segoe UI Semibold" panose="020B0702040204020203" pitchFamily="34" charset="0"/>
              </a:rPr>
              <a:t>3</a:t>
            </a:r>
          </a:p>
        </p:txBody>
      </p:sp>
      <p:sp>
        <p:nvSpPr>
          <p:cNvPr id="43" name="Rectangle 42">
            <a:extLst>
              <a:ext uri="{FF2B5EF4-FFF2-40B4-BE49-F238E27FC236}">
                <a16:creationId xmlns:a16="http://schemas.microsoft.com/office/drawing/2014/main" id="{C2303585-E461-4D4A-AD7F-23A990B32E6E}"/>
              </a:ext>
            </a:extLst>
          </p:cNvPr>
          <p:cNvSpPr/>
          <p:nvPr/>
        </p:nvSpPr>
        <p:spPr>
          <a:xfrm>
            <a:off x="8743950" y="1709387"/>
            <a:ext cx="2862833" cy="27432"/>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20040" tIns="45720" rIns="91440" bIns="320040" numCol="1" spcCol="0" rtlCol="0" fromWordArt="0" anchor="ctr" anchorCtr="0" forceAA="0" compatLnSpc="1">
            <a:prstTxWarp prst="textNoShape">
              <a:avLst/>
            </a:prstTxWarp>
            <a:noAutofit/>
          </a:bodyPr>
          <a:lstStyle/>
          <a:p>
            <a:pPr algn="l" rtl="0"/>
            <a:r>
              <a:rPr lang="fr-fr" sz="1100" b="1" i="0" u="none" baseline="0">
                <a:solidFill>
                  <a:schemeClr val="accent1"/>
                </a:solidFill>
                <a:cs typeface="Segoe UI Semibold"/>
              </a:rPr>
              <a:t>Solutions technologiques</a:t>
            </a:r>
            <a:endParaRPr lang="fr-fr" sz="1600" b="1" dirty="0">
              <a:solidFill>
                <a:schemeClr val="accent1"/>
              </a:solidFill>
            </a:endParaRPr>
          </a:p>
        </p:txBody>
      </p:sp>
      <p:sp>
        <p:nvSpPr>
          <p:cNvPr id="44" name="Rectangle 43">
            <a:extLst>
              <a:ext uri="{FF2B5EF4-FFF2-40B4-BE49-F238E27FC236}">
                <a16:creationId xmlns:a16="http://schemas.microsoft.com/office/drawing/2014/main" id="{BEC63DBB-A2F9-42B2-93E1-C47137AA3171}"/>
              </a:ext>
            </a:extLst>
          </p:cNvPr>
          <p:cNvSpPr/>
          <p:nvPr/>
        </p:nvSpPr>
        <p:spPr>
          <a:xfrm>
            <a:off x="8743950" y="4158942"/>
            <a:ext cx="2862833" cy="27432"/>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320040" tIns="45720" rIns="91440" bIns="320040" numCol="1" spcCol="0" rtlCol="0" fromWordArt="0" anchor="ctr" anchorCtr="0" forceAA="0" compatLnSpc="1">
            <a:prstTxWarp prst="textNoShape">
              <a:avLst/>
            </a:prstTxWarp>
            <a:noAutofit/>
          </a:bodyPr>
          <a:lstStyle/>
          <a:p>
            <a:pPr algn="l" rtl="0"/>
            <a:r>
              <a:rPr lang="fr-fr" sz="1100" b="1" i="0" u="none" baseline="0">
                <a:solidFill>
                  <a:schemeClr val="accent1"/>
                </a:solidFill>
                <a:cs typeface="Segoe UI Semibold"/>
              </a:rPr>
              <a:t>Bénéfices</a:t>
            </a:r>
            <a:endParaRPr lang="fr-fr" sz="1600" b="1" dirty="0">
              <a:solidFill>
                <a:schemeClr val="accent1"/>
              </a:solidFill>
            </a:endParaRPr>
          </a:p>
        </p:txBody>
      </p:sp>
      <p:sp>
        <p:nvSpPr>
          <p:cNvPr id="45" name="chip" title="Icon of a computer chip">
            <a:extLst>
              <a:ext uri="{FF2B5EF4-FFF2-40B4-BE49-F238E27FC236}">
                <a16:creationId xmlns:a16="http://schemas.microsoft.com/office/drawing/2014/main" id="{DFE0B212-BD08-4DED-B6F5-AAFB923CCB18}"/>
              </a:ext>
            </a:extLst>
          </p:cNvPr>
          <p:cNvSpPr>
            <a:spLocks noChangeAspect="1" noEditPoints="1"/>
          </p:cNvSpPr>
          <p:nvPr/>
        </p:nvSpPr>
        <p:spPr bwMode="auto">
          <a:xfrm>
            <a:off x="8787847" y="1487752"/>
            <a:ext cx="167886" cy="171288"/>
          </a:xfrm>
          <a:custGeom>
            <a:avLst/>
            <a:gdLst>
              <a:gd name="T0" fmla="*/ 267 w 334"/>
              <a:gd name="T1" fmla="*/ 298 h 341"/>
              <a:gd name="T2" fmla="*/ 60 w 334"/>
              <a:gd name="T3" fmla="*/ 298 h 341"/>
              <a:gd name="T4" fmla="*/ 36 w 334"/>
              <a:gd name="T5" fmla="*/ 273 h 341"/>
              <a:gd name="T6" fmla="*/ 36 w 334"/>
              <a:gd name="T7" fmla="*/ 61 h 341"/>
              <a:gd name="T8" fmla="*/ 60 w 334"/>
              <a:gd name="T9" fmla="*/ 36 h 341"/>
              <a:gd name="T10" fmla="*/ 267 w 334"/>
              <a:gd name="T11" fmla="*/ 36 h 341"/>
              <a:gd name="T12" fmla="*/ 291 w 334"/>
              <a:gd name="T13" fmla="*/ 61 h 341"/>
              <a:gd name="T14" fmla="*/ 291 w 334"/>
              <a:gd name="T15" fmla="*/ 273 h 341"/>
              <a:gd name="T16" fmla="*/ 267 w 334"/>
              <a:gd name="T17" fmla="*/ 298 h 341"/>
              <a:gd name="T18" fmla="*/ 78 w 334"/>
              <a:gd name="T19" fmla="*/ 36 h 341"/>
              <a:gd name="T20" fmla="*/ 78 w 334"/>
              <a:gd name="T21" fmla="*/ 0 h 341"/>
              <a:gd name="T22" fmla="*/ 121 w 334"/>
              <a:gd name="T23" fmla="*/ 36 h 341"/>
              <a:gd name="T24" fmla="*/ 121 w 334"/>
              <a:gd name="T25" fmla="*/ 0 h 341"/>
              <a:gd name="T26" fmla="*/ 163 w 334"/>
              <a:gd name="T27" fmla="*/ 0 h 341"/>
              <a:gd name="T28" fmla="*/ 163 w 334"/>
              <a:gd name="T29" fmla="*/ 36 h 341"/>
              <a:gd name="T30" fmla="*/ 206 w 334"/>
              <a:gd name="T31" fmla="*/ 0 h 341"/>
              <a:gd name="T32" fmla="*/ 206 w 334"/>
              <a:gd name="T33" fmla="*/ 36 h 341"/>
              <a:gd name="T34" fmla="*/ 256 w 334"/>
              <a:gd name="T35" fmla="*/ 0 h 341"/>
              <a:gd name="T36" fmla="*/ 256 w 334"/>
              <a:gd name="T37" fmla="*/ 36 h 341"/>
              <a:gd name="T38" fmla="*/ 334 w 334"/>
              <a:gd name="T39" fmla="*/ 78 h 341"/>
              <a:gd name="T40" fmla="*/ 291 w 334"/>
              <a:gd name="T41" fmla="*/ 78 h 341"/>
              <a:gd name="T42" fmla="*/ 334 w 334"/>
              <a:gd name="T43" fmla="*/ 121 h 341"/>
              <a:gd name="T44" fmla="*/ 291 w 334"/>
              <a:gd name="T45" fmla="*/ 121 h 341"/>
              <a:gd name="T46" fmla="*/ 334 w 334"/>
              <a:gd name="T47" fmla="*/ 163 h 341"/>
              <a:gd name="T48" fmla="*/ 291 w 334"/>
              <a:gd name="T49" fmla="*/ 163 h 341"/>
              <a:gd name="T50" fmla="*/ 334 w 334"/>
              <a:gd name="T51" fmla="*/ 213 h 341"/>
              <a:gd name="T52" fmla="*/ 291 w 334"/>
              <a:gd name="T53" fmla="*/ 213 h 341"/>
              <a:gd name="T54" fmla="*/ 334 w 334"/>
              <a:gd name="T55" fmla="*/ 256 h 341"/>
              <a:gd name="T56" fmla="*/ 291 w 334"/>
              <a:gd name="T57" fmla="*/ 256 h 341"/>
              <a:gd name="T58" fmla="*/ 36 w 334"/>
              <a:gd name="T59" fmla="*/ 78 h 341"/>
              <a:gd name="T60" fmla="*/ 0 w 334"/>
              <a:gd name="T61" fmla="*/ 78 h 341"/>
              <a:gd name="T62" fmla="*/ 36 w 334"/>
              <a:gd name="T63" fmla="*/ 121 h 341"/>
              <a:gd name="T64" fmla="*/ 0 w 334"/>
              <a:gd name="T65" fmla="*/ 121 h 341"/>
              <a:gd name="T66" fmla="*/ 36 w 334"/>
              <a:gd name="T67" fmla="*/ 163 h 341"/>
              <a:gd name="T68" fmla="*/ 0 w 334"/>
              <a:gd name="T69" fmla="*/ 163 h 341"/>
              <a:gd name="T70" fmla="*/ 36 w 334"/>
              <a:gd name="T71" fmla="*/ 213 h 341"/>
              <a:gd name="T72" fmla="*/ 0 w 334"/>
              <a:gd name="T73" fmla="*/ 213 h 341"/>
              <a:gd name="T74" fmla="*/ 36 w 334"/>
              <a:gd name="T75" fmla="*/ 256 h 341"/>
              <a:gd name="T76" fmla="*/ 0 w 334"/>
              <a:gd name="T77" fmla="*/ 256 h 341"/>
              <a:gd name="T78" fmla="*/ 78 w 334"/>
              <a:gd name="T79" fmla="*/ 298 h 341"/>
              <a:gd name="T80" fmla="*/ 78 w 334"/>
              <a:gd name="T81" fmla="*/ 341 h 341"/>
              <a:gd name="T82" fmla="*/ 121 w 334"/>
              <a:gd name="T83" fmla="*/ 298 h 341"/>
              <a:gd name="T84" fmla="*/ 121 w 334"/>
              <a:gd name="T85" fmla="*/ 341 h 341"/>
              <a:gd name="T86" fmla="*/ 163 w 334"/>
              <a:gd name="T87" fmla="*/ 341 h 341"/>
              <a:gd name="T88" fmla="*/ 163 w 334"/>
              <a:gd name="T89" fmla="*/ 298 h 341"/>
              <a:gd name="T90" fmla="*/ 206 w 334"/>
              <a:gd name="T91" fmla="*/ 298 h 341"/>
              <a:gd name="T92" fmla="*/ 206 w 334"/>
              <a:gd name="T93" fmla="*/ 341 h 341"/>
              <a:gd name="T94" fmla="*/ 256 w 334"/>
              <a:gd name="T95" fmla="*/ 298 h 341"/>
              <a:gd name="T96" fmla="*/ 256 w 334"/>
              <a:gd name="T97"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 h="341">
                <a:moveTo>
                  <a:pt x="267" y="298"/>
                </a:moveTo>
                <a:cubicBezTo>
                  <a:pt x="60" y="298"/>
                  <a:pt x="60" y="298"/>
                  <a:pt x="60" y="298"/>
                </a:cubicBezTo>
                <a:cubicBezTo>
                  <a:pt x="48" y="298"/>
                  <a:pt x="36" y="286"/>
                  <a:pt x="36" y="273"/>
                </a:cubicBezTo>
                <a:cubicBezTo>
                  <a:pt x="36" y="61"/>
                  <a:pt x="36" y="61"/>
                  <a:pt x="36" y="61"/>
                </a:cubicBezTo>
                <a:cubicBezTo>
                  <a:pt x="36" y="45"/>
                  <a:pt x="48" y="36"/>
                  <a:pt x="60" y="36"/>
                </a:cubicBezTo>
                <a:cubicBezTo>
                  <a:pt x="267" y="36"/>
                  <a:pt x="267" y="36"/>
                  <a:pt x="267" y="36"/>
                </a:cubicBezTo>
                <a:cubicBezTo>
                  <a:pt x="282" y="36"/>
                  <a:pt x="291" y="45"/>
                  <a:pt x="291" y="61"/>
                </a:cubicBezTo>
                <a:cubicBezTo>
                  <a:pt x="291" y="273"/>
                  <a:pt x="291" y="273"/>
                  <a:pt x="291" y="273"/>
                </a:cubicBezTo>
                <a:cubicBezTo>
                  <a:pt x="291" y="286"/>
                  <a:pt x="282" y="298"/>
                  <a:pt x="267" y="298"/>
                </a:cubicBezTo>
                <a:close/>
                <a:moveTo>
                  <a:pt x="78" y="36"/>
                </a:moveTo>
                <a:cubicBezTo>
                  <a:pt x="78" y="0"/>
                  <a:pt x="78" y="0"/>
                  <a:pt x="78" y="0"/>
                </a:cubicBezTo>
                <a:moveTo>
                  <a:pt x="121" y="36"/>
                </a:moveTo>
                <a:cubicBezTo>
                  <a:pt x="121" y="0"/>
                  <a:pt x="121" y="0"/>
                  <a:pt x="121" y="0"/>
                </a:cubicBezTo>
                <a:moveTo>
                  <a:pt x="163" y="0"/>
                </a:moveTo>
                <a:cubicBezTo>
                  <a:pt x="163" y="36"/>
                  <a:pt x="163" y="36"/>
                  <a:pt x="163" y="36"/>
                </a:cubicBezTo>
                <a:moveTo>
                  <a:pt x="206" y="0"/>
                </a:moveTo>
                <a:cubicBezTo>
                  <a:pt x="206" y="36"/>
                  <a:pt x="206" y="36"/>
                  <a:pt x="206" y="36"/>
                </a:cubicBezTo>
                <a:moveTo>
                  <a:pt x="256" y="0"/>
                </a:moveTo>
                <a:cubicBezTo>
                  <a:pt x="256" y="36"/>
                  <a:pt x="256" y="36"/>
                  <a:pt x="256" y="36"/>
                </a:cubicBezTo>
                <a:moveTo>
                  <a:pt x="334" y="78"/>
                </a:moveTo>
                <a:cubicBezTo>
                  <a:pt x="291" y="78"/>
                  <a:pt x="291" y="78"/>
                  <a:pt x="291" y="78"/>
                </a:cubicBezTo>
                <a:moveTo>
                  <a:pt x="334" y="121"/>
                </a:moveTo>
                <a:cubicBezTo>
                  <a:pt x="291" y="121"/>
                  <a:pt x="291" y="121"/>
                  <a:pt x="291" y="121"/>
                </a:cubicBezTo>
                <a:moveTo>
                  <a:pt x="334" y="163"/>
                </a:moveTo>
                <a:cubicBezTo>
                  <a:pt x="291" y="163"/>
                  <a:pt x="291" y="163"/>
                  <a:pt x="291" y="163"/>
                </a:cubicBezTo>
                <a:moveTo>
                  <a:pt x="334" y="213"/>
                </a:moveTo>
                <a:cubicBezTo>
                  <a:pt x="291" y="213"/>
                  <a:pt x="291" y="213"/>
                  <a:pt x="291" y="213"/>
                </a:cubicBezTo>
                <a:moveTo>
                  <a:pt x="334" y="256"/>
                </a:moveTo>
                <a:cubicBezTo>
                  <a:pt x="291" y="256"/>
                  <a:pt x="291" y="256"/>
                  <a:pt x="291" y="256"/>
                </a:cubicBezTo>
                <a:moveTo>
                  <a:pt x="36" y="78"/>
                </a:moveTo>
                <a:cubicBezTo>
                  <a:pt x="0" y="78"/>
                  <a:pt x="0" y="78"/>
                  <a:pt x="0" y="78"/>
                </a:cubicBezTo>
                <a:moveTo>
                  <a:pt x="36" y="121"/>
                </a:moveTo>
                <a:cubicBezTo>
                  <a:pt x="0" y="121"/>
                  <a:pt x="0" y="121"/>
                  <a:pt x="0" y="121"/>
                </a:cubicBezTo>
                <a:moveTo>
                  <a:pt x="36" y="163"/>
                </a:moveTo>
                <a:cubicBezTo>
                  <a:pt x="0" y="163"/>
                  <a:pt x="0" y="163"/>
                  <a:pt x="0" y="163"/>
                </a:cubicBezTo>
                <a:moveTo>
                  <a:pt x="36" y="213"/>
                </a:moveTo>
                <a:cubicBezTo>
                  <a:pt x="0" y="213"/>
                  <a:pt x="0" y="213"/>
                  <a:pt x="0" y="213"/>
                </a:cubicBezTo>
                <a:moveTo>
                  <a:pt x="36" y="256"/>
                </a:moveTo>
                <a:cubicBezTo>
                  <a:pt x="0" y="256"/>
                  <a:pt x="0" y="256"/>
                  <a:pt x="0" y="256"/>
                </a:cubicBezTo>
                <a:moveTo>
                  <a:pt x="78" y="298"/>
                </a:moveTo>
                <a:cubicBezTo>
                  <a:pt x="78" y="341"/>
                  <a:pt x="78" y="341"/>
                  <a:pt x="78" y="341"/>
                </a:cubicBezTo>
                <a:moveTo>
                  <a:pt x="121" y="298"/>
                </a:moveTo>
                <a:cubicBezTo>
                  <a:pt x="121" y="341"/>
                  <a:pt x="121" y="341"/>
                  <a:pt x="121" y="341"/>
                </a:cubicBezTo>
                <a:moveTo>
                  <a:pt x="163" y="341"/>
                </a:moveTo>
                <a:cubicBezTo>
                  <a:pt x="163" y="298"/>
                  <a:pt x="163" y="298"/>
                  <a:pt x="163" y="298"/>
                </a:cubicBezTo>
                <a:moveTo>
                  <a:pt x="206" y="298"/>
                </a:moveTo>
                <a:cubicBezTo>
                  <a:pt x="206" y="341"/>
                  <a:pt x="206" y="341"/>
                  <a:pt x="206" y="341"/>
                </a:cubicBezTo>
                <a:moveTo>
                  <a:pt x="256" y="298"/>
                </a:moveTo>
                <a:cubicBezTo>
                  <a:pt x="256" y="341"/>
                  <a:pt x="256" y="341"/>
                  <a:pt x="256" y="341"/>
                </a:cubicBezTo>
              </a:path>
            </a:pathLst>
          </a:cu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900">
              <a:gradFill>
                <a:gsLst>
                  <a:gs pos="0">
                    <a:srgbClr val="505050"/>
                  </a:gs>
                  <a:gs pos="100000">
                    <a:srgbClr val="505050"/>
                  </a:gs>
                </a:gsLst>
              </a:gradFill>
            </a:endParaRPr>
          </a:p>
        </p:txBody>
      </p:sp>
      <p:sp>
        <p:nvSpPr>
          <p:cNvPr id="46" name="Ribbon_E9D1" title="Icon of a ribbon">
            <a:extLst>
              <a:ext uri="{FF2B5EF4-FFF2-40B4-BE49-F238E27FC236}">
                <a16:creationId xmlns:a16="http://schemas.microsoft.com/office/drawing/2014/main" id="{9FF5E28A-736F-414F-AD7D-92EB29320EB3}"/>
              </a:ext>
            </a:extLst>
          </p:cNvPr>
          <p:cNvSpPr>
            <a:spLocks noChangeAspect="1" noEditPoints="1"/>
          </p:cNvSpPr>
          <p:nvPr/>
        </p:nvSpPr>
        <p:spPr bwMode="auto">
          <a:xfrm>
            <a:off x="8811940" y="3926133"/>
            <a:ext cx="119700" cy="193826"/>
          </a:xfrm>
          <a:custGeom>
            <a:avLst/>
            <a:gdLst>
              <a:gd name="T0" fmla="*/ 1130 w 2260"/>
              <a:gd name="T1" fmla="*/ 1758 h 3656"/>
              <a:gd name="T2" fmla="*/ 502 w 2260"/>
              <a:gd name="T3" fmla="*/ 1130 h 3656"/>
              <a:gd name="T4" fmla="*/ 1130 w 2260"/>
              <a:gd name="T5" fmla="*/ 502 h 3656"/>
              <a:gd name="T6" fmla="*/ 1758 w 2260"/>
              <a:gd name="T7" fmla="*/ 1130 h 3656"/>
              <a:gd name="T8" fmla="*/ 1130 w 2260"/>
              <a:gd name="T9" fmla="*/ 1758 h 3656"/>
              <a:gd name="T10" fmla="*/ 2260 w 2260"/>
              <a:gd name="T11" fmla="*/ 1130 h 3656"/>
              <a:gd name="T12" fmla="*/ 1130 w 2260"/>
              <a:gd name="T13" fmla="*/ 0 h 3656"/>
              <a:gd name="T14" fmla="*/ 0 w 2260"/>
              <a:gd name="T15" fmla="*/ 1130 h 3656"/>
              <a:gd name="T16" fmla="*/ 1130 w 2260"/>
              <a:gd name="T17" fmla="*/ 2260 h 3656"/>
              <a:gd name="T18" fmla="*/ 2260 w 2260"/>
              <a:gd name="T19" fmla="*/ 1130 h 3656"/>
              <a:gd name="T20" fmla="*/ 254 w 2260"/>
              <a:gd name="T21" fmla="*/ 1856 h 3656"/>
              <a:gd name="T22" fmla="*/ 254 w 2260"/>
              <a:gd name="T23" fmla="*/ 3656 h 3656"/>
              <a:gd name="T24" fmla="*/ 1126 w 2260"/>
              <a:gd name="T25" fmla="*/ 3252 h 3656"/>
              <a:gd name="T26" fmla="*/ 2006 w 2260"/>
              <a:gd name="T27" fmla="*/ 3656 h 3656"/>
              <a:gd name="T28" fmla="*/ 2006 w 2260"/>
              <a:gd name="T29" fmla="*/ 1856 h 3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0" h="3656">
                <a:moveTo>
                  <a:pt x="1130" y="1758"/>
                </a:moveTo>
                <a:cubicBezTo>
                  <a:pt x="783" y="1758"/>
                  <a:pt x="502" y="1477"/>
                  <a:pt x="502" y="1130"/>
                </a:cubicBezTo>
                <a:cubicBezTo>
                  <a:pt x="502" y="784"/>
                  <a:pt x="783" y="502"/>
                  <a:pt x="1130" y="502"/>
                </a:cubicBezTo>
                <a:cubicBezTo>
                  <a:pt x="1477" y="502"/>
                  <a:pt x="1758" y="784"/>
                  <a:pt x="1758" y="1130"/>
                </a:cubicBezTo>
                <a:cubicBezTo>
                  <a:pt x="1758" y="1477"/>
                  <a:pt x="1477" y="1758"/>
                  <a:pt x="1130" y="1758"/>
                </a:cubicBezTo>
                <a:close/>
                <a:moveTo>
                  <a:pt x="2260" y="1130"/>
                </a:moveTo>
                <a:cubicBezTo>
                  <a:pt x="2260" y="506"/>
                  <a:pt x="1754" y="0"/>
                  <a:pt x="1130" y="0"/>
                </a:cubicBezTo>
                <a:cubicBezTo>
                  <a:pt x="506" y="0"/>
                  <a:pt x="0" y="506"/>
                  <a:pt x="0" y="1130"/>
                </a:cubicBezTo>
                <a:cubicBezTo>
                  <a:pt x="0" y="1754"/>
                  <a:pt x="506" y="2260"/>
                  <a:pt x="1130" y="2260"/>
                </a:cubicBezTo>
                <a:cubicBezTo>
                  <a:pt x="1754" y="2260"/>
                  <a:pt x="2260" y="1754"/>
                  <a:pt x="2260" y="1130"/>
                </a:cubicBezTo>
                <a:close/>
                <a:moveTo>
                  <a:pt x="254" y="1856"/>
                </a:moveTo>
                <a:cubicBezTo>
                  <a:pt x="254" y="3656"/>
                  <a:pt x="254" y="3656"/>
                  <a:pt x="254" y="3656"/>
                </a:cubicBezTo>
                <a:cubicBezTo>
                  <a:pt x="1126" y="3252"/>
                  <a:pt x="1126" y="3252"/>
                  <a:pt x="1126" y="3252"/>
                </a:cubicBezTo>
                <a:cubicBezTo>
                  <a:pt x="2006" y="3656"/>
                  <a:pt x="2006" y="3656"/>
                  <a:pt x="2006" y="3656"/>
                </a:cubicBezTo>
                <a:cubicBezTo>
                  <a:pt x="2006" y="1856"/>
                  <a:pt x="2006" y="1856"/>
                  <a:pt x="2006" y="1856"/>
                </a:cubicBezTo>
              </a:path>
            </a:pathLst>
          </a:custGeom>
          <a:noFill/>
          <a:ln w="127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Right Triangle 46">
            <a:extLst>
              <a:ext uri="{FF2B5EF4-FFF2-40B4-BE49-F238E27FC236}">
                <a16:creationId xmlns:a16="http://schemas.microsoft.com/office/drawing/2014/main" id="{D9CA94BC-0EAE-42DC-A177-D84D9AD4F3BB}"/>
              </a:ext>
            </a:extLst>
          </p:cNvPr>
          <p:cNvSpPr/>
          <p:nvPr/>
        </p:nvSpPr>
        <p:spPr bwMode="auto">
          <a:xfrm>
            <a:off x="3989591" y="2099733"/>
            <a:ext cx="586741" cy="836724"/>
          </a:xfrm>
          <a:prstGeom prst="rtTriangl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8" name="Right Triangle 47">
            <a:extLst>
              <a:ext uri="{FF2B5EF4-FFF2-40B4-BE49-F238E27FC236}">
                <a16:creationId xmlns:a16="http://schemas.microsoft.com/office/drawing/2014/main" id="{6A967080-8B3D-422A-9C41-EE8D84D3BEBF}"/>
              </a:ext>
            </a:extLst>
          </p:cNvPr>
          <p:cNvSpPr/>
          <p:nvPr/>
        </p:nvSpPr>
        <p:spPr bwMode="auto">
          <a:xfrm>
            <a:off x="3989591" y="4292919"/>
            <a:ext cx="586741" cy="952156"/>
          </a:xfrm>
          <a:prstGeom prst="rtTriangl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49" name="Right Triangle 48">
            <a:extLst>
              <a:ext uri="{FF2B5EF4-FFF2-40B4-BE49-F238E27FC236}">
                <a16:creationId xmlns:a16="http://schemas.microsoft.com/office/drawing/2014/main" id="{1EB96C65-5669-463A-AF72-0E514FE36EC0}"/>
              </a:ext>
            </a:extLst>
          </p:cNvPr>
          <p:cNvSpPr/>
          <p:nvPr/>
        </p:nvSpPr>
        <p:spPr bwMode="auto">
          <a:xfrm>
            <a:off x="3989591" y="5904088"/>
            <a:ext cx="586741" cy="611011"/>
          </a:xfrm>
          <a:prstGeom prst="rtTriangl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50" name="Rectangle 49">
            <a:extLst>
              <a:ext uri="{FF2B5EF4-FFF2-40B4-BE49-F238E27FC236}">
                <a16:creationId xmlns:a16="http://schemas.microsoft.com/office/drawing/2014/main" id="{4D97C593-204F-4BAC-B8FA-B1CACD562D7C}"/>
              </a:ext>
            </a:extLst>
          </p:cNvPr>
          <p:cNvSpPr/>
          <p:nvPr/>
        </p:nvSpPr>
        <p:spPr>
          <a:xfrm>
            <a:off x="588263" y="1688813"/>
            <a:ext cx="3345562" cy="1235362"/>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r>
              <a:rPr lang="fr-fr" sz="900" b="0" i="0" u="none" baseline="0" dirty="0">
                <a:solidFill>
                  <a:schemeClr val="tx1"/>
                </a:solidFill>
                <a:ea typeface="+mn-lt"/>
                <a:cs typeface="+mn-lt"/>
              </a:rPr>
              <a:t>Une solution de sécurité intégrée de Microsoft offre une protection complète contre les attaques. Les données ont une valeur sans cesse croissante et sont toujours plus difficiles à protéger. La sécurité digitale</a:t>
            </a:r>
            <a:r>
              <a:rPr lang="fr-FR" sz="900" b="0" i="0" u="none" baseline="0" dirty="0">
                <a:solidFill>
                  <a:schemeClr val="tx1"/>
                </a:solidFill>
                <a:ea typeface="+mn-lt"/>
                <a:cs typeface="+mn-lt"/>
              </a:rPr>
              <a:t> </a:t>
            </a:r>
            <a:r>
              <a:rPr lang="fr-fr" sz="900" b="0" i="0" u="none" baseline="0" dirty="0">
                <a:solidFill>
                  <a:schemeClr val="tx1"/>
                </a:solidFill>
                <a:ea typeface="+mn-lt"/>
                <a:cs typeface="+mn-lt"/>
              </a:rPr>
              <a:t>est donc devenue un enjeu d</a:t>
            </a:r>
            <a:r>
              <a:rPr lang="fr-FR" sz="900" b="0" i="0" u="none" baseline="0" dirty="0">
                <a:solidFill>
                  <a:schemeClr val="tx1"/>
                </a:solidFill>
                <a:ea typeface="+mn-lt"/>
                <a:cs typeface="+mn-lt"/>
              </a:rPr>
              <a:t>’</a:t>
            </a:r>
            <a:r>
              <a:rPr lang="fr-fr" sz="900" b="0" i="0" u="none" baseline="0" dirty="0">
                <a:solidFill>
                  <a:schemeClr val="tx1"/>
                </a:solidFill>
                <a:ea typeface="+mn-lt"/>
                <a:cs typeface="+mn-lt"/>
              </a:rPr>
              <a:t>une extrême complexité. Les cybercriminels scrutent de nombreux éléments (e-mail, identité, terminaux, applications, etc.) pour trouver le point de moindre résistance. Profitez de plusieurs décennies d</a:t>
            </a:r>
            <a:r>
              <a:rPr lang="fr-FR" sz="900" b="0" i="0" u="none" baseline="0" dirty="0">
                <a:solidFill>
                  <a:schemeClr val="tx1"/>
                </a:solidFill>
                <a:ea typeface="+mn-lt"/>
                <a:cs typeface="+mn-lt"/>
              </a:rPr>
              <a:t>’</a:t>
            </a:r>
            <a:r>
              <a:rPr lang="fr-fr" sz="900" b="0" i="0" u="none" baseline="0" dirty="0">
                <a:solidFill>
                  <a:schemeClr val="tx1"/>
                </a:solidFill>
                <a:ea typeface="+mn-lt"/>
                <a:cs typeface="+mn-lt"/>
              </a:rPr>
              <a:t>expérience en matière de sécurité, avec</a:t>
            </a:r>
            <a:r>
              <a:rPr lang="fr-FR" sz="900" b="0" i="0" u="none" baseline="0" dirty="0">
                <a:solidFill>
                  <a:schemeClr val="tx1"/>
                </a:solidFill>
                <a:ea typeface="+mn-lt"/>
                <a:cs typeface="+mn-lt"/>
              </a:rPr>
              <a:t> </a:t>
            </a:r>
            <a:r>
              <a:rPr lang="fr-fr" sz="900" b="0" i="0" u="none" baseline="0" dirty="0">
                <a:solidFill>
                  <a:schemeClr val="tx1"/>
                </a:solidFill>
                <a:ea typeface="+mn-lt"/>
                <a:cs typeface="+mn-lt"/>
              </a:rPr>
              <a:t>Microsoft Advanced</a:t>
            </a:r>
            <a:r>
              <a:rPr lang="fr-FR" sz="900" b="0" i="0" u="none" baseline="0" dirty="0">
                <a:solidFill>
                  <a:schemeClr val="tx1"/>
                </a:solidFill>
                <a:ea typeface="+mn-lt"/>
                <a:cs typeface="+mn-lt"/>
              </a:rPr>
              <a:t> </a:t>
            </a:r>
            <a:r>
              <a:rPr lang="fr-fr" sz="900" b="0" i="0" u="none" baseline="0" dirty="0" err="1">
                <a:solidFill>
                  <a:schemeClr val="tx1"/>
                </a:solidFill>
                <a:ea typeface="+mn-lt"/>
                <a:cs typeface="+mn-lt"/>
              </a:rPr>
              <a:t>Threat</a:t>
            </a:r>
            <a:r>
              <a:rPr lang="fr-fr" sz="900" b="0" i="0" u="none" baseline="0" dirty="0">
                <a:solidFill>
                  <a:schemeClr val="tx1"/>
                </a:solidFill>
                <a:ea typeface="+mn-lt"/>
                <a:cs typeface="+mn-lt"/>
              </a:rPr>
              <a:t> Protection, Azure Security et </a:t>
            </a:r>
            <a:br>
              <a:rPr lang="fr-FR" sz="900" b="0" i="0" u="none" baseline="0" dirty="0">
                <a:solidFill>
                  <a:schemeClr val="tx1"/>
                </a:solidFill>
                <a:ea typeface="+mn-lt"/>
                <a:cs typeface="+mn-lt"/>
              </a:rPr>
            </a:br>
            <a:r>
              <a:rPr lang="fr-fr" sz="900" b="0" i="0" u="none" baseline="0" dirty="0">
                <a:solidFill>
                  <a:schemeClr val="tx1"/>
                </a:solidFill>
                <a:ea typeface="+mn-lt"/>
                <a:cs typeface="+mn-lt"/>
              </a:rPr>
              <a:t>Azure Sentinel.</a:t>
            </a:r>
          </a:p>
        </p:txBody>
      </p:sp>
      <p:sp>
        <p:nvSpPr>
          <p:cNvPr id="51" name="Rectangle 50">
            <a:extLst>
              <a:ext uri="{FF2B5EF4-FFF2-40B4-BE49-F238E27FC236}">
                <a16:creationId xmlns:a16="http://schemas.microsoft.com/office/drawing/2014/main" id="{E6535596-71B8-49B0-81F9-04AB615AB3EF}"/>
              </a:ext>
            </a:extLst>
          </p:cNvPr>
          <p:cNvSpPr/>
          <p:nvPr/>
        </p:nvSpPr>
        <p:spPr>
          <a:xfrm>
            <a:off x="588263" y="3740314"/>
            <a:ext cx="3345562" cy="946984"/>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r>
              <a:rPr lang="fr-fr" sz="900" b="0" i="0" u="none" baseline="0" dirty="0">
                <a:solidFill>
                  <a:schemeClr val="tx1"/>
                </a:solidFill>
              </a:rPr>
              <a:t>Ce guide a pour but d</a:t>
            </a:r>
            <a:r>
              <a:rPr lang="fr-FR" sz="900" b="0" i="0" u="none" baseline="0" dirty="0">
                <a:solidFill>
                  <a:schemeClr val="tx1"/>
                </a:solidFill>
              </a:rPr>
              <a:t>’</a:t>
            </a:r>
            <a:r>
              <a:rPr lang="fr-fr" sz="900" b="0" i="0" u="none" baseline="0" dirty="0">
                <a:solidFill>
                  <a:schemeClr val="tx1"/>
                </a:solidFill>
              </a:rPr>
              <a:t>accompagner les télévendeurs dans l</a:t>
            </a:r>
            <a:r>
              <a:rPr lang="fr-FR" sz="900" b="0" i="0" u="none" baseline="0" dirty="0">
                <a:solidFill>
                  <a:schemeClr val="tx1"/>
                </a:solidFill>
              </a:rPr>
              <a:t>’</a:t>
            </a:r>
            <a:r>
              <a:rPr lang="fr-fr" sz="900" b="0" i="0" u="none" baseline="0" dirty="0">
                <a:solidFill>
                  <a:schemeClr val="tx1"/>
                </a:solidFill>
              </a:rPr>
              <a:t>élaboration de leur argumentaire destiné à expliquer aux clients comment les services de sécurité de Microsoft leur permettent de développer et de protéger leur activité. </a:t>
            </a:r>
            <a:br>
              <a:rPr lang="fr-FR" sz="900" b="0" i="0" u="none" baseline="0" dirty="0">
                <a:solidFill>
                  <a:schemeClr val="tx1"/>
                </a:solidFill>
              </a:rPr>
            </a:br>
            <a:r>
              <a:rPr lang="fr-fr" sz="900" b="0" i="0" u="none" baseline="0" dirty="0">
                <a:solidFill>
                  <a:schemeClr val="tx1"/>
                </a:solidFill>
              </a:rPr>
              <a:t>Il comprend des faits, des informations sur le contexte et des réponses aux questions, le cas échéant.</a:t>
            </a:r>
          </a:p>
        </p:txBody>
      </p:sp>
      <p:sp>
        <p:nvSpPr>
          <p:cNvPr id="53" name="Rectangle 52">
            <a:extLst>
              <a:ext uri="{FF2B5EF4-FFF2-40B4-BE49-F238E27FC236}">
                <a16:creationId xmlns:a16="http://schemas.microsoft.com/office/drawing/2014/main" id="{DFAA6422-3E63-4990-A179-7E6E48224931}"/>
              </a:ext>
            </a:extLst>
          </p:cNvPr>
          <p:cNvSpPr/>
          <p:nvPr/>
        </p:nvSpPr>
        <p:spPr>
          <a:xfrm>
            <a:off x="588263" y="3494092"/>
            <a:ext cx="3345562" cy="246221"/>
          </a:xfrm>
          <a:prstGeom prst="rect">
            <a:avLst/>
          </a:prstGeom>
          <a:solidFill>
            <a:schemeClr val="accent2"/>
          </a:solid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fr-fr" sz="1100" b="1" i="0" u="none" baseline="0">
                <a:solidFill>
                  <a:schemeClr val="bg1"/>
                </a:solidFill>
                <a:cs typeface="Segoe UI Semibold" panose="020B0702040204020203" pitchFamily="34" charset="0"/>
              </a:rPr>
              <a:t>Présentation et utilisation de ce guide</a:t>
            </a:r>
          </a:p>
        </p:txBody>
      </p:sp>
      <p:sp>
        <p:nvSpPr>
          <p:cNvPr id="55" name="Rectangle 54">
            <a:extLst>
              <a:ext uri="{FF2B5EF4-FFF2-40B4-BE49-F238E27FC236}">
                <a16:creationId xmlns:a16="http://schemas.microsoft.com/office/drawing/2014/main" id="{E6722BA5-AA00-43CC-A359-6D9DD972F7AD}"/>
              </a:ext>
            </a:extLst>
          </p:cNvPr>
          <p:cNvSpPr/>
          <p:nvPr/>
        </p:nvSpPr>
        <p:spPr>
          <a:xfrm>
            <a:off x="588263" y="1442591"/>
            <a:ext cx="3345562" cy="246221"/>
          </a:xfrm>
          <a:prstGeom prst="rect">
            <a:avLst/>
          </a:prstGeom>
          <a:solidFill>
            <a:schemeClr val="accent2"/>
          </a:solid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fr-fr" sz="1100" b="1" i="0" u="none" baseline="0">
                <a:solidFill>
                  <a:schemeClr val="bg1"/>
                </a:solidFill>
                <a:cs typeface="Segoe UI Semibold" panose="020B0702040204020203" pitchFamily="34" charset="0"/>
              </a:rPr>
              <a:t>Présentation de la campagne</a:t>
            </a:r>
          </a:p>
        </p:txBody>
      </p:sp>
      <p:sp>
        <p:nvSpPr>
          <p:cNvPr id="56" name="megaphone" title="Icon of a megaphone">
            <a:extLst>
              <a:ext uri="{FF2B5EF4-FFF2-40B4-BE49-F238E27FC236}">
                <a16:creationId xmlns:a16="http://schemas.microsoft.com/office/drawing/2014/main" id="{0C824F2D-B1EB-49C5-BB91-6E91B3CA53B9}"/>
              </a:ext>
            </a:extLst>
          </p:cNvPr>
          <p:cNvSpPr>
            <a:spLocks noChangeAspect="1" noEditPoints="1"/>
          </p:cNvSpPr>
          <p:nvPr/>
        </p:nvSpPr>
        <p:spPr bwMode="auto">
          <a:xfrm>
            <a:off x="3680642" y="1508888"/>
            <a:ext cx="184832" cy="113626"/>
          </a:xfrm>
          <a:custGeom>
            <a:avLst/>
            <a:gdLst>
              <a:gd name="T0" fmla="*/ 0 w 338"/>
              <a:gd name="T1" fmla="*/ 60 h 205"/>
              <a:gd name="T2" fmla="*/ 338 w 338"/>
              <a:gd name="T3" fmla="*/ 0 h 205"/>
              <a:gd name="T4" fmla="*/ 338 w 338"/>
              <a:gd name="T5" fmla="*/ 186 h 205"/>
              <a:gd name="T6" fmla="*/ 0 w 338"/>
              <a:gd name="T7" fmla="*/ 126 h 205"/>
              <a:gd name="T8" fmla="*/ 0 w 338"/>
              <a:gd name="T9" fmla="*/ 60 h 205"/>
              <a:gd name="T10" fmla="*/ 94 w 338"/>
              <a:gd name="T11" fmla="*/ 143 h 205"/>
              <a:gd name="T12" fmla="*/ 91 w 338"/>
              <a:gd name="T13" fmla="*/ 160 h 205"/>
              <a:gd name="T14" fmla="*/ 136 w 338"/>
              <a:gd name="T15" fmla="*/ 205 h 205"/>
              <a:gd name="T16" fmla="*/ 181 w 338"/>
              <a:gd name="T17" fmla="*/ 15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205">
                <a:moveTo>
                  <a:pt x="0" y="60"/>
                </a:moveTo>
                <a:cubicBezTo>
                  <a:pt x="338" y="0"/>
                  <a:pt x="338" y="0"/>
                  <a:pt x="338" y="0"/>
                </a:cubicBezTo>
                <a:cubicBezTo>
                  <a:pt x="338" y="186"/>
                  <a:pt x="338" y="186"/>
                  <a:pt x="338" y="186"/>
                </a:cubicBezTo>
                <a:cubicBezTo>
                  <a:pt x="0" y="126"/>
                  <a:pt x="0" y="126"/>
                  <a:pt x="0" y="126"/>
                </a:cubicBezTo>
                <a:lnTo>
                  <a:pt x="0" y="60"/>
                </a:lnTo>
                <a:close/>
                <a:moveTo>
                  <a:pt x="94" y="143"/>
                </a:moveTo>
                <a:cubicBezTo>
                  <a:pt x="92" y="148"/>
                  <a:pt x="91" y="154"/>
                  <a:pt x="91" y="160"/>
                </a:cubicBezTo>
                <a:cubicBezTo>
                  <a:pt x="91" y="185"/>
                  <a:pt x="111" y="205"/>
                  <a:pt x="136" y="205"/>
                </a:cubicBezTo>
                <a:cubicBezTo>
                  <a:pt x="161" y="205"/>
                  <a:pt x="181" y="183"/>
                  <a:pt x="181" y="158"/>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gradFill>
                <a:gsLst>
                  <a:gs pos="0">
                    <a:srgbClr val="505050"/>
                  </a:gs>
                  <a:gs pos="100000">
                    <a:srgbClr val="505050"/>
                  </a:gs>
                </a:gsLst>
              </a:gradFill>
            </a:endParaRPr>
          </a:p>
        </p:txBody>
      </p:sp>
      <p:sp>
        <p:nvSpPr>
          <p:cNvPr id="57" name="Dictionary_E82D" title="Icon of a book">
            <a:extLst>
              <a:ext uri="{FF2B5EF4-FFF2-40B4-BE49-F238E27FC236}">
                <a16:creationId xmlns:a16="http://schemas.microsoft.com/office/drawing/2014/main" id="{B96E9FD7-335F-492B-8824-1FC703F1D798}"/>
              </a:ext>
            </a:extLst>
          </p:cNvPr>
          <p:cNvSpPr>
            <a:spLocks noChangeAspect="1" noEditPoints="1"/>
          </p:cNvSpPr>
          <p:nvPr/>
        </p:nvSpPr>
        <p:spPr bwMode="auto">
          <a:xfrm>
            <a:off x="3707371" y="3535109"/>
            <a:ext cx="131374" cy="164186"/>
          </a:xfrm>
          <a:custGeom>
            <a:avLst/>
            <a:gdLst>
              <a:gd name="T0" fmla="*/ 0 w 3004"/>
              <a:gd name="T1" fmla="*/ 3379 h 3754"/>
              <a:gd name="T2" fmla="*/ 0 w 3004"/>
              <a:gd name="T3" fmla="*/ 375 h 3754"/>
              <a:gd name="T4" fmla="*/ 376 w 3004"/>
              <a:gd name="T5" fmla="*/ 0 h 3754"/>
              <a:gd name="T6" fmla="*/ 3004 w 3004"/>
              <a:gd name="T7" fmla="*/ 0 h 3754"/>
              <a:gd name="T8" fmla="*/ 3004 w 3004"/>
              <a:gd name="T9" fmla="*/ 3754 h 3754"/>
              <a:gd name="T10" fmla="*/ 376 w 3004"/>
              <a:gd name="T11" fmla="*/ 3754 h 3754"/>
              <a:gd name="T12" fmla="*/ 0 w 3004"/>
              <a:gd name="T13" fmla="*/ 3379 h 3754"/>
              <a:gd name="T14" fmla="*/ 376 w 3004"/>
              <a:gd name="T15" fmla="*/ 3003 h 3754"/>
              <a:gd name="T16" fmla="*/ 3004 w 3004"/>
              <a:gd name="T17" fmla="*/ 3003 h 3754"/>
              <a:gd name="T18" fmla="*/ 751 w 3004"/>
              <a:gd name="T19" fmla="*/ 1251 h 3754"/>
              <a:gd name="T20" fmla="*/ 2253 w 3004"/>
              <a:gd name="T21" fmla="*/ 1251 h 3754"/>
              <a:gd name="T22" fmla="*/ 2253 w 3004"/>
              <a:gd name="T23" fmla="*/ 751 h 3754"/>
              <a:gd name="T24" fmla="*/ 751 w 3004"/>
              <a:gd name="T25" fmla="*/ 751 h 3754"/>
              <a:gd name="T26" fmla="*/ 751 w 3004"/>
              <a:gd name="T27" fmla="*/ 1251 h 3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4" h="3754">
                <a:moveTo>
                  <a:pt x="0" y="3379"/>
                </a:moveTo>
                <a:cubicBezTo>
                  <a:pt x="0" y="375"/>
                  <a:pt x="0" y="375"/>
                  <a:pt x="0" y="375"/>
                </a:cubicBezTo>
                <a:cubicBezTo>
                  <a:pt x="0" y="186"/>
                  <a:pt x="187" y="0"/>
                  <a:pt x="376" y="0"/>
                </a:cubicBezTo>
                <a:cubicBezTo>
                  <a:pt x="3004" y="0"/>
                  <a:pt x="3004" y="0"/>
                  <a:pt x="3004" y="0"/>
                </a:cubicBezTo>
                <a:cubicBezTo>
                  <a:pt x="3004" y="3754"/>
                  <a:pt x="3004" y="3754"/>
                  <a:pt x="3004" y="3754"/>
                </a:cubicBezTo>
                <a:cubicBezTo>
                  <a:pt x="376" y="3754"/>
                  <a:pt x="376" y="3754"/>
                  <a:pt x="376" y="3754"/>
                </a:cubicBezTo>
                <a:cubicBezTo>
                  <a:pt x="168" y="3754"/>
                  <a:pt x="0" y="3586"/>
                  <a:pt x="0" y="3379"/>
                </a:cubicBezTo>
                <a:cubicBezTo>
                  <a:pt x="0" y="3172"/>
                  <a:pt x="168" y="3003"/>
                  <a:pt x="376" y="3003"/>
                </a:cubicBezTo>
                <a:cubicBezTo>
                  <a:pt x="3004" y="3003"/>
                  <a:pt x="3004" y="3003"/>
                  <a:pt x="3004" y="3003"/>
                </a:cubicBezTo>
                <a:moveTo>
                  <a:pt x="751" y="1251"/>
                </a:moveTo>
                <a:cubicBezTo>
                  <a:pt x="2253" y="1251"/>
                  <a:pt x="2253" y="1251"/>
                  <a:pt x="2253" y="1251"/>
                </a:cubicBezTo>
                <a:cubicBezTo>
                  <a:pt x="2253" y="751"/>
                  <a:pt x="2253" y="751"/>
                  <a:pt x="2253" y="751"/>
                </a:cubicBezTo>
                <a:cubicBezTo>
                  <a:pt x="751" y="751"/>
                  <a:pt x="751" y="751"/>
                  <a:pt x="751" y="751"/>
                </a:cubicBezTo>
                <a:lnTo>
                  <a:pt x="751" y="1251"/>
                </a:lnTo>
                <a:close/>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9" name="Oval 58">
            <a:extLst>
              <a:ext uri="{FF2B5EF4-FFF2-40B4-BE49-F238E27FC236}">
                <a16:creationId xmlns:a16="http://schemas.microsoft.com/office/drawing/2014/main" id="{B959B7D4-418C-4E82-9E76-3A949A542F6F}"/>
              </a:ext>
            </a:extLst>
          </p:cNvPr>
          <p:cNvSpPr/>
          <p:nvPr/>
        </p:nvSpPr>
        <p:spPr bwMode="auto">
          <a:xfrm>
            <a:off x="552877" y="1534377"/>
            <a:ext cx="62648" cy="62648"/>
          </a:xfrm>
          <a:prstGeom prst="ellipse">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sp>
        <p:nvSpPr>
          <p:cNvPr id="60" name="Oval 59">
            <a:extLst>
              <a:ext uri="{FF2B5EF4-FFF2-40B4-BE49-F238E27FC236}">
                <a16:creationId xmlns:a16="http://schemas.microsoft.com/office/drawing/2014/main" id="{EF093D58-07D0-489E-82F3-3C09145FA1A6}"/>
              </a:ext>
            </a:extLst>
          </p:cNvPr>
          <p:cNvSpPr/>
          <p:nvPr/>
        </p:nvSpPr>
        <p:spPr bwMode="auto">
          <a:xfrm>
            <a:off x="552877" y="3585878"/>
            <a:ext cx="62648" cy="62648"/>
          </a:xfrm>
          <a:prstGeom prst="ellipse">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nvGrpSpPr>
          <p:cNvPr id="62" name="Group 61">
            <a:extLst>
              <a:ext uri="{FF2B5EF4-FFF2-40B4-BE49-F238E27FC236}">
                <a16:creationId xmlns:a16="http://schemas.microsoft.com/office/drawing/2014/main" id="{167E8176-92FE-45DF-AAE6-3C4D785A495F}"/>
              </a:ext>
            </a:extLst>
          </p:cNvPr>
          <p:cNvGrpSpPr/>
          <p:nvPr/>
        </p:nvGrpSpPr>
        <p:grpSpPr>
          <a:xfrm>
            <a:off x="552877" y="4997921"/>
            <a:ext cx="3380948" cy="1223665"/>
            <a:chOff x="552877" y="5177135"/>
            <a:chExt cx="3380948" cy="1223665"/>
          </a:xfrm>
        </p:grpSpPr>
        <p:sp>
          <p:nvSpPr>
            <p:cNvPr id="52" name="Rectangle 51">
              <a:extLst>
                <a:ext uri="{FF2B5EF4-FFF2-40B4-BE49-F238E27FC236}">
                  <a16:creationId xmlns:a16="http://schemas.microsoft.com/office/drawing/2014/main" id="{03133C0F-8E4B-4BB2-B674-E70717AE0B9B}"/>
                </a:ext>
              </a:extLst>
            </p:cNvPr>
            <p:cNvSpPr/>
            <p:nvPr/>
          </p:nvSpPr>
          <p:spPr>
            <a:xfrm>
              <a:off x="588263" y="5423356"/>
              <a:ext cx="3345562" cy="977444"/>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rtl="0"/>
              <a:r>
                <a:rPr lang="fr-fr" sz="900" b="0" i="0" u="none" baseline="0" dirty="0">
                  <a:solidFill>
                    <a:schemeClr val="tx1"/>
                  </a:solidFill>
                  <a:ea typeface="+mn-lt"/>
                  <a:cs typeface="+mn-lt"/>
                </a:rPr>
                <a:t>À l</a:t>
              </a:r>
              <a:r>
                <a:rPr lang="fr-FR" sz="900" b="0" i="0" u="none" baseline="0" dirty="0">
                  <a:solidFill>
                    <a:schemeClr val="tx1"/>
                  </a:solidFill>
                  <a:ea typeface="+mn-lt"/>
                  <a:cs typeface="+mn-lt"/>
                </a:rPr>
                <a:t>’</a:t>
              </a:r>
              <a:r>
                <a:rPr lang="fr-fr" sz="900" b="0" i="0" u="none" baseline="0" dirty="0">
                  <a:solidFill>
                    <a:schemeClr val="tx1"/>
                  </a:solidFill>
                  <a:ea typeface="+mn-lt"/>
                  <a:cs typeface="+mn-lt"/>
                </a:rPr>
                <a:t>heure actuelle, les clients mettent souvent en place une multitude d</a:t>
              </a:r>
              <a:r>
                <a:rPr lang="fr-FR" sz="900" b="0" i="0" u="none" baseline="0" dirty="0">
                  <a:solidFill>
                    <a:schemeClr val="tx1"/>
                  </a:solidFill>
                  <a:ea typeface="+mn-lt"/>
                  <a:cs typeface="+mn-lt"/>
                </a:rPr>
                <a:t>’</a:t>
              </a:r>
              <a:r>
                <a:rPr lang="fr-fr" sz="900" b="0" i="0" u="none" baseline="0" dirty="0">
                  <a:solidFill>
                    <a:schemeClr val="tx1"/>
                  </a:solidFill>
                  <a:ea typeface="+mn-lt"/>
                  <a:cs typeface="+mn-lt"/>
                </a:rPr>
                <a:t>outils de sécurité indépendants, acquis auprès </a:t>
              </a:r>
              <a:br>
                <a:rPr lang="fr-FR" sz="900" b="0" i="0" u="none" baseline="0" dirty="0">
                  <a:solidFill>
                    <a:schemeClr val="tx1"/>
                  </a:solidFill>
                  <a:ea typeface="+mn-lt"/>
                  <a:cs typeface="+mn-lt"/>
                </a:rPr>
              </a:br>
              <a:r>
                <a:rPr lang="fr-fr" sz="900" b="0" i="0" u="none" baseline="0" dirty="0">
                  <a:solidFill>
                    <a:schemeClr val="tx1"/>
                  </a:solidFill>
                  <a:ea typeface="+mn-lt"/>
                  <a:cs typeface="+mn-lt"/>
                </a:rPr>
                <a:t>de divers fournisseurs. Cette situation génère un ensemble d</a:t>
              </a:r>
              <a:r>
                <a:rPr lang="fr-FR" sz="900" b="0" i="0" u="none" baseline="0" dirty="0">
                  <a:solidFill>
                    <a:schemeClr val="tx1"/>
                  </a:solidFill>
                  <a:ea typeface="+mn-lt"/>
                  <a:cs typeface="+mn-lt"/>
                </a:rPr>
                <a:t>’</a:t>
              </a:r>
              <a:r>
                <a:rPr lang="fr-fr" sz="900" b="0" i="0" u="none" baseline="0" dirty="0">
                  <a:solidFill>
                    <a:schemeClr val="tx1"/>
                  </a:solidFill>
                  <a:ea typeface="+mn-lt"/>
                  <a:cs typeface="+mn-lt"/>
                </a:rPr>
                <a:t>opportunités, car les fonctionnalités de sécurité de Microsoft sont souvent plus étroitement intégrées et contribuent à un TCO inférieur à celui de solutions disparates. Les clients bénéficient ainsi de plus de simplicité, d</a:t>
              </a:r>
              <a:r>
                <a:rPr lang="fr-FR" sz="900" b="0" i="0" u="none" baseline="0" dirty="0">
                  <a:solidFill>
                    <a:schemeClr val="tx1"/>
                  </a:solidFill>
                  <a:ea typeface="+mn-lt"/>
                  <a:cs typeface="+mn-lt"/>
                </a:rPr>
                <a:t>’</a:t>
              </a:r>
              <a:r>
                <a:rPr lang="fr-fr" sz="900" b="0" i="0" u="none" baseline="0" dirty="0">
                  <a:solidFill>
                    <a:schemeClr val="tx1"/>
                  </a:solidFill>
                  <a:ea typeface="+mn-lt"/>
                  <a:cs typeface="+mn-lt"/>
                </a:rPr>
                <a:t>une stratégie de sécurité optimisée et d</a:t>
              </a:r>
              <a:r>
                <a:rPr lang="fr-FR" sz="900" b="0" i="0" u="none" baseline="0" dirty="0">
                  <a:solidFill>
                    <a:schemeClr val="tx1"/>
                  </a:solidFill>
                  <a:ea typeface="+mn-lt"/>
                  <a:cs typeface="+mn-lt"/>
                </a:rPr>
                <a:t>’</a:t>
              </a:r>
              <a:r>
                <a:rPr lang="fr-fr" sz="900" b="0" i="0" u="none" baseline="0" dirty="0">
                  <a:solidFill>
                    <a:schemeClr val="tx1"/>
                  </a:solidFill>
                  <a:ea typeface="+mn-lt"/>
                  <a:cs typeface="+mn-lt"/>
                </a:rPr>
                <a:t>une réduction des coûts. </a:t>
              </a:r>
            </a:p>
          </p:txBody>
        </p:sp>
        <p:sp>
          <p:nvSpPr>
            <p:cNvPr id="54" name="Rectangle 53">
              <a:extLst>
                <a:ext uri="{FF2B5EF4-FFF2-40B4-BE49-F238E27FC236}">
                  <a16:creationId xmlns:a16="http://schemas.microsoft.com/office/drawing/2014/main" id="{A19B4620-34F5-4CD3-8E93-D43DA17668DC}"/>
                </a:ext>
              </a:extLst>
            </p:cNvPr>
            <p:cNvSpPr/>
            <p:nvPr/>
          </p:nvSpPr>
          <p:spPr>
            <a:xfrm>
              <a:off x="588263" y="5177135"/>
              <a:ext cx="3345562" cy="246221"/>
            </a:xfrm>
            <a:prstGeom prst="rect">
              <a:avLst/>
            </a:prstGeom>
            <a:solidFill>
              <a:schemeClr val="accent2"/>
            </a:solidFill>
            <a:ln w="63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fr-fr" sz="1100" b="1" i="0" u="none" baseline="0" dirty="0">
                  <a:solidFill>
                    <a:schemeClr val="bg1"/>
                  </a:solidFill>
                  <a:cs typeface="Segoe UI Semibold"/>
                </a:rPr>
                <a:t>L</a:t>
              </a:r>
              <a:r>
                <a:rPr lang="fr-FR" sz="1100" b="1" i="0" u="none" baseline="0" dirty="0">
                  <a:solidFill>
                    <a:schemeClr val="bg1"/>
                  </a:solidFill>
                  <a:cs typeface="Segoe UI Semibold"/>
                </a:rPr>
                <a:t>’</a:t>
              </a:r>
              <a:r>
                <a:rPr lang="fr-fr" sz="1100" b="1" i="0" u="none" baseline="0" dirty="0">
                  <a:solidFill>
                    <a:schemeClr val="bg1"/>
                  </a:solidFill>
                  <a:cs typeface="Segoe UI Semibold"/>
                </a:rPr>
                <a:t>opportunité</a:t>
              </a:r>
              <a:endParaRPr lang="fr-fr" sz="1100" b="1" dirty="0">
                <a:solidFill>
                  <a:schemeClr val="bg1"/>
                </a:solidFill>
                <a:cs typeface="Segoe UI Semibold" panose="020B0702040204020203" pitchFamily="34" charset="0"/>
              </a:endParaRPr>
            </a:p>
          </p:txBody>
        </p:sp>
        <p:sp>
          <p:nvSpPr>
            <p:cNvPr id="58" name="IoT" title="Icon of five circles that all connect to a center circle">
              <a:extLst>
                <a:ext uri="{FF2B5EF4-FFF2-40B4-BE49-F238E27FC236}">
                  <a16:creationId xmlns:a16="http://schemas.microsoft.com/office/drawing/2014/main" id="{51DF3934-5869-458F-B20B-EABCDCD043BE}"/>
                </a:ext>
              </a:extLst>
            </p:cNvPr>
            <p:cNvSpPr>
              <a:spLocks noChangeAspect="1" noEditPoints="1"/>
            </p:cNvSpPr>
            <p:nvPr/>
          </p:nvSpPr>
          <p:spPr bwMode="auto">
            <a:xfrm>
              <a:off x="3684234" y="5210041"/>
              <a:ext cx="177649" cy="177934"/>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2700"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gradFill>
                  <a:gsLst>
                    <a:gs pos="0">
                      <a:srgbClr val="505050"/>
                    </a:gs>
                    <a:gs pos="100000">
                      <a:srgbClr val="505050"/>
                    </a:gs>
                  </a:gsLst>
                </a:gradFill>
              </a:endParaRPr>
            </a:p>
          </p:txBody>
        </p:sp>
        <p:sp>
          <p:nvSpPr>
            <p:cNvPr id="61" name="Oval 60">
              <a:extLst>
                <a:ext uri="{FF2B5EF4-FFF2-40B4-BE49-F238E27FC236}">
                  <a16:creationId xmlns:a16="http://schemas.microsoft.com/office/drawing/2014/main" id="{9F7E807F-0DFE-414F-970C-3E6994C2A817}"/>
                </a:ext>
              </a:extLst>
            </p:cNvPr>
            <p:cNvSpPr/>
            <p:nvPr/>
          </p:nvSpPr>
          <p:spPr bwMode="auto">
            <a:xfrm>
              <a:off x="552877" y="5268921"/>
              <a:ext cx="62648" cy="62648"/>
            </a:xfrm>
            <a:prstGeom prst="ellipse">
              <a:avLst/>
            </a:prstGeom>
            <a:solidFill>
              <a:schemeClr val="accent2"/>
            </a:solidFill>
            <a:ln w="63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2270611574"/>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3068A6C218A84EB3BCF7C8CFE1E1AE" ma:contentTypeVersion="2" ma:contentTypeDescription="Create a new document." ma:contentTypeScope="" ma:versionID="81ea28bfc79a259f7d28cdaed25ea2ba">
  <xsd:schema xmlns:xsd="http://www.w3.org/2001/XMLSchema" xmlns:xs="http://www.w3.org/2001/XMLSchema" xmlns:p="http://schemas.microsoft.com/office/2006/metadata/properties" xmlns:ns2="8c85394a-6465-40d3-821b-4062e5603454" targetNamespace="http://schemas.microsoft.com/office/2006/metadata/properties" ma:root="true" ma:fieldsID="0c13559da588b8fea89d19c009ea6732" ns2:_="">
    <xsd:import namespace="8c85394a-6465-40d3-821b-4062e560345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5394a-6465-40d3-821b-4062e5603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47118-985E-4DB1-AC3B-94095665C26E}">
  <ds:schemaRefs>
    <ds:schemaRef ds:uri="http://purl.org/dc/elements/1.1/"/>
    <ds:schemaRef ds:uri="http://schemas.microsoft.com/office/2006/metadata/properties"/>
    <ds:schemaRef ds:uri="0c1a6c9c-f016-4857-bf43-21b252e701d9"/>
    <ds:schemaRef ds:uri="7a20bb1a-2526-436b-a0aa-406322af6dc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5859F49-BA9E-4804-8E64-571252E1F193}"/>
</file>

<file path=customXml/itemProps3.xml><?xml version="1.0" encoding="utf-8"?>
<ds:datastoreItem xmlns:ds="http://schemas.openxmlformats.org/officeDocument/2006/customXml" ds:itemID="{FE10493F-D852-412F-BB8E-7E7DC93321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460</TotalTime>
  <Words>337</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Consolas</vt:lpstr>
      <vt:lpstr>Segoe UI</vt:lpstr>
      <vt:lpstr>Segoe UI Semibold</vt:lpstr>
      <vt:lpstr>Wingdings</vt:lpstr>
      <vt:lpstr>White Template</vt:lpstr>
      <vt:lpstr>Campagne Sécurité – guide de télévente La solution intelligente et unifiée de sécurité de l’entreprise, qui offre une protection contre les attaques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Heuring</dc:creator>
  <cp:lastModifiedBy>Mary Lisa Newman</cp:lastModifiedBy>
  <cp:revision>16</cp:revision>
  <dcterms:created xsi:type="dcterms:W3CDTF">2015-02-03T18:42:32Z</dcterms:created>
  <dcterms:modified xsi:type="dcterms:W3CDTF">2020-07-08T18:53:14Z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0x010100A03068A6C218A84EB3BCF7C8CFE1E1AE</vt:lpwstr>
  </property>
  <property fmtid="{D5CDD505-2E9C-101B-9397-08002B2CF9AE}" pid="3" name="Order">
    <vt:r8>311000</vt:r8>
  </property>
</Properties>
</file>